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30" r:id="rId1"/>
  </p:sldMasterIdLst>
  <p:notesMasterIdLst>
    <p:notesMasterId r:id="rId24"/>
  </p:notesMasterIdLst>
  <p:handoutMasterIdLst>
    <p:handoutMasterId r:id="rId25"/>
  </p:handoutMasterIdLst>
  <p:sldIdLst>
    <p:sldId id="256" r:id="rId2"/>
    <p:sldId id="257" r:id="rId3"/>
    <p:sldId id="258" r:id="rId4"/>
    <p:sldId id="259" r:id="rId5"/>
    <p:sldId id="275" r:id="rId6"/>
    <p:sldId id="260" r:id="rId7"/>
    <p:sldId id="261" r:id="rId8"/>
    <p:sldId id="262" r:id="rId9"/>
    <p:sldId id="273" r:id="rId10"/>
    <p:sldId id="263" r:id="rId11"/>
    <p:sldId id="264" r:id="rId12"/>
    <p:sldId id="265" r:id="rId13"/>
    <p:sldId id="271" r:id="rId14"/>
    <p:sldId id="276" r:id="rId15"/>
    <p:sldId id="266" r:id="rId16"/>
    <p:sldId id="267" r:id="rId17"/>
    <p:sldId id="268" r:id="rId18"/>
    <p:sldId id="269" r:id="rId19"/>
    <p:sldId id="270" r:id="rId20"/>
    <p:sldId id="278" r:id="rId21"/>
    <p:sldId id="277" r:id="rId22"/>
    <p:sldId id="274"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94668" autoAdjust="0"/>
  </p:normalViewPr>
  <p:slideViewPr>
    <p:cSldViewPr snapToObjects="1">
      <p:cViewPr varScale="1">
        <p:scale>
          <a:sx n="88" d="100"/>
          <a:sy n="88" d="100"/>
        </p:scale>
        <p:origin x="-10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6D57522-585D-6B41-8972-4DACC7D2C826}" type="datetimeFigureOut">
              <a:rPr lang="en-US" smtClean="0"/>
              <a:pPr/>
              <a:t>7/15/2009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53A7876-8BD9-0B49-A372-4D3A08F18CB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636B98-90FD-49DB-BEF5-72AD3F73E795}" type="datetimeFigureOut">
              <a:rPr lang="en-US" smtClean="0"/>
              <a:pPr/>
              <a:t>7/15/2009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22CED2-3711-4B2F-B8E3-EBC033B706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A22CED2-3711-4B2F-B8E3-EBC033B70649}"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smtClean="0"/>
              <a:t>Click to edit Master title style</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30" name="Date Placeholder 29"/>
          <p:cNvSpPr>
            <a:spLocks noGrp="1"/>
          </p:cNvSpPr>
          <p:nvPr>
            <p:ph type="dt" sz="half" idx="10"/>
          </p:nvPr>
        </p:nvSpPr>
        <p:spPr/>
        <p:txBody>
          <a:bodyPr/>
          <a:lstStyle/>
          <a:p>
            <a:fld id="{B518C389-63B5-4228-9E72-011813C2313D}" type="datetime1">
              <a:rPr lang="en-US" smtClean="0"/>
              <a:pPr/>
              <a:t>7/15/2009</a:t>
            </a:fld>
            <a:endParaRPr lang="en-US"/>
          </a:p>
        </p:txBody>
      </p:sp>
      <p:sp>
        <p:nvSpPr>
          <p:cNvPr id="19" name="Footer Placeholder 18"/>
          <p:cNvSpPr>
            <a:spLocks noGrp="1"/>
          </p:cNvSpPr>
          <p:nvPr>
            <p:ph type="ftr" sz="quarter" idx="11"/>
          </p:nvPr>
        </p:nvSpPr>
        <p:spPr/>
        <p:txBody>
          <a:bodyPr/>
          <a:lstStyle/>
          <a:p>
            <a:r>
              <a:rPr lang="en-US" smtClean="0"/>
              <a:t>Can I Afford to Retire</a:t>
            </a:r>
            <a:endParaRPr lang="en-US"/>
          </a:p>
        </p:txBody>
      </p:sp>
      <p:sp>
        <p:nvSpPr>
          <p:cNvPr id="27" name="Slide Number Placeholder 26"/>
          <p:cNvSpPr>
            <a:spLocks noGrp="1"/>
          </p:cNvSpPr>
          <p:nvPr>
            <p:ph type="sldNum" sz="quarter" idx="12"/>
          </p:nvPr>
        </p:nvSpPr>
        <p:spPr/>
        <p:txBody>
          <a:bodyPr/>
          <a:lstStyle/>
          <a:p>
            <a:fld id="{39A11F88-0FDF-CE45-8359-D3C478197267}" type="slidenum">
              <a:rPr lang="en-US" smtClean="0"/>
              <a:pPr/>
              <a:t>‹#›</a:t>
            </a:fld>
            <a:endParaRPr lang="en-US"/>
          </a:p>
        </p:txBody>
      </p:sp>
    </p:spTree>
  </p:cSld>
  <p:clrMapOvr>
    <a:masterClrMapping/>
  </p:clrMapOvr>
  <p:transition spd="slow" advTm="1000">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1BE5A4-9669-4190-9C6E-D53337CDB00D}" type="datetime1">
              <a:rPr lang="en-US" smtClean="0"/>
              <a:pPr/>
              <a:t>7/15/2009</a:t>
            </a:fld>
            <a:endParaRPr lang="en-US"/>
          </a:p>
        </p:txBody>
      </p:sp>
      <p:sp>
        <p:nvSpPr>
          <p:cNvPr id="5" name="Footer Placeholder 4"/>
          <p:cNvSpPr>
            <a:spLocks noGrp="1"/>
          </p:cNvSpPr>
          <p:nvPr>
            <p:ph type="ftr" sz="quarter" idx="11"/>
          </p:nvPr>
        </p:nvSpPr>
        <p:spPr/>
        <p:txBody>
          <a:bodyPr/>
          <a:lstStyle/>
          <a:p>
            <a:r>
              <a:rPr lang="en-US" smtClean="0"/>
              <a:t>Can I Afford to Retire</a:t>
            </a:r>
            <a:endParaRPr lang="en-US"/>
          </a:p>
        </p:txBody>
      </p:sp>
      <p:sp>
        <p:nvSpPr>
          <p:cNvPr id="6" name="Slide Number Placeholder 5"/>
          <p:cNvSpPr>
            <a:spLocks noGrp="1"/>
          </p:cNvSpPr>
          <p:nvPr>
            <p:ph type="sldNum" sz="quarter" idx="12"/>
          </p:nvPr>
        </p:nvSpPr>
        <p:spPr/>
        <p:txBody>
          <a:bodyPr/>
          <a:lstStyle/>
          <a:p>
            <a:fld id="{39A11F88-0FDF-CE45-8359-D3C478197267}" type="slidenum">
              <a:rPr lang="en-US" smtClean="0"/>
              <a:pPr/>
              <a:t>‹#›</a:t>
            </a:fld>
            <a:endParaRPr lang="en-US"/>
          </a:p>
        </p:txBody>
      </p:sp>
    </p:spTree>
  </p:cSld>
  <p:clrMapOvr>
    <a:masterClrMapping/>
  </p:clrMapOvr>
  <p:transition spd="slow" advTm="1000">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51AC61-1668-452A-827A-8FBA7A4D37D3}" type="datetime1">
              <a:rPr lang="en-US" smtClean="0"/>
              <a:pPr/>
              <a:t>7/15/2009</a:t>
            </a:fld>
            <a:endParaRPr lang="en-US"/>
          </a:p>
        </p:txBody>
      </p:sp>
      <p:sp>
        <p:nvSpPr>
          <p:cNvPr id="5" name="Footer Placeholder 4"/>
          <p:cNvSpPr>
            <a:spLocks noGrp="1"/>
          </p:cNvSpPr>
          <p:nvPr>
            <p:ph type="ftr" sz="quarter" idx="11"/>
          </p:nvPr>
        </p:nvSpPr>
        <p:spPr/>
        <p:txBody>
          <a:bodyPr/>
          <a:lstStyle/>
          <a:p>
            <a:r>
              <a:rPr lang="en-US" smtClean="0"/>
              <a:t>Can I Afford to Retire</a:t>
            </a:r>
            <a:endParaRPr lang="en-US"/>
          </a:p>
        </p:txBody>
      </p:sp>
      <p:sp>
        <p:nvSpPr>
          <p:cNvPr id="6" name="Slide Number Placeholder 5"/>
          <p:cNvSpPr>
            <a:spLocks noGrp="1"/>
          </p:cNvSpPr>
          <p:nvPr>
            <p:ph type="sldNum" sz="quarter" idx="12"/>
          </p:nvPr>
        </p:nvSpPr>
        <p:spPr/>
        <p:txBody>
          <a:bodyPr/>
          <a:lstStyle/>
          <a:p>
            <a:fld id="{39A11F88-0FDF-CE45-8359-D3C478197267}" type="slidenum">
              <a:rPr lang="en-US" smtClean="0"/>
              <a:pPr/>
              <a:t>‹#›</a:t>
            </a:fld>
            <a:endParaRPr lang="en-US"/>
          </a:p>
        </p:txBody>
      </p:sp>
    </p:spTree>
  </p:cSld>
  <p:clrMapOvr>
    <a:masterClrMapping/>
  </p:clrMapOvr>
  <p:transition spd="slow" advTm="1000">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9994F0-2F10-4BD5-86F7-2C74E53C9DFD}" type="datetime1">
              <a:rPr lang="en-US" smtClean="0"/>
              <a:pPr/>
              <a:t>7/15/2009</a:t>
            </a:fld>
            <a:endParaRPr lang="en-US"/>
          </a:p>
        </p:txBody>
      </p:sp>
      <p:sp>
        <p:nvSpPr>
          <p:cNvPr id="5" name="Footer Placeholder 4"/>
          <p:cNvSpPr>
            <a:spLocks noGrp="1"/>
          </p:cNvSpPr>
          <p:nvPr>
            <p:ph type="ftr" sz="quarter" idx="11"/>
          </p:nvPr>
        </p:nvSpPr>
        <p:spPr/>
        <p:txBody>
          <a:bodyPr/>
          <a:lstStyle/>
          <a:p>
            <a:r>
              <a:rPr lang="en-US" smtClean="0"/>
              <a:t>Can I Afford to Retire</a:t>
            </a:r>
            <a:endParaRPr lang="en-US"/>
          </a:p>
        </p:txBody>
      </p:sp>
      <p:sp>
        <p:nvSpPr>
          <p:cNvPr id="6" name="Slide Number Placeholder 5"/>
          <p:cNvSpPr>
            <a:spLocks noGrp="1"/>
          </p:cNvSpPr>
          <p:nvPr>
            <p:ph type="sldNum" sz="quarter" idx="12"/>
          </p:nvPr>
        </p:nvSpPr>
        <p:spPr/>
        <p:txBody>
          <a:bodyPr/>
          <a:lstStyle/>
          <a:p>
            <a:fld id="{39A11F88-0FDF-CE45-8359-D3C478197267}" type="slidenum">
              <a:rPr lang="en-US" smtClean="0"/>
              <a:pPr/>
              <a:t>‹#›</a:t>
            </a:fld>
            <a:endParaRPr lang="en-US"/>
          </a:p>
        </p:txBody>
      </p:sp>
    </p:spTree>
  </p:cSld>
  <p:clrMapOvr>
    <a:masterClrMapping/>
  </p:clrMapOvr>
  <p:transition spd="slow" advTm="1000">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p>
            <a:fld id="{1FA58DD7-8F4E-4DDF-87AC-8894A033B4C9}" type="datetime1">
              <a:rPr lang="en-US" smtClean="0"/>
              <a:pPr/>
              <a:t>7/15/2009</a:t>
            </a:fld>
            <a:endParaRPr lang="en-US"/>
          </a:p>
        </p:txBody>
      </p:sp>
      <p:sp>
        <p:nvSpPr>
          <p:cNvPr id="5" name="Footer Placeholder 4"/>
          <p:cNvSpPr>
            <a:spLocks noGrp="1"/>
          </p:cNvSpPr>
          <p:nvPr>
            <p:ph type="ftr" sz="quarter" idx="11"/>
          </p:nvPr>
        </p:nvSpPr>
        <p:spPr/>
        <p:txBody>
          <a:bodyPr/>
          <a:lstStyle/>
          <a:p>
            <a:r>
              <a:rPr lang="en-US" smtClean="0"/>
              <a:t>Can I Afford to Retire</a:t>
            </a:r>
            <a:endParaRPr lang="en-US"/>
          </a:p>
        </p:txBody>
      </p:sp>
      <p:sp>
        <p:nvSpPr>
          <p:cNvPr id="6" name="Slide Number Placeholder 5"/>
          <p:cNvSpPr>
            <a:spLocks noGrp="1"/>
          </p:cNvSpPr>
          <p:nvPr>
            <p:ph type="sldNum" sz="quarter" idx="12"/>
          </p:nvPr>
        </p:nvSpPr>
        <p:spPr/>
        <p:txBody>
          <a:bodyPr/>
          <a:lstStyle/>
          <a:p>
            <a:fld id="{39A11F88-0FDF-CE45-8359-D3C478197267}" type="slidenum">
              <a:rPr lang="en-US" smtClean="0"/>
              <a:pPr/>
              <a:t>‹#›</a:t>
            </a:fld>
            <a:endParaRPr lang="en-US"/>
          </a:p>
        </p:txBody>
      </p:sp>
    </p:spTree>
  </p:cSld>
  <p:clrMapOvr>
    <a:masterClrMapping/>
  </p:clrMapOvr>
  <p:transition spd="slow" advTm="1000">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en-US" smtClean="0"/>
              <a:t>Click to edit Master title style</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FF8687-7D4B-4B59-A96B-C46D0523A39E}" type="datetime1">
              <a:rPr lang="en-US" smtClean="0"/>
              <a:pPr/>
              <a:t>7/15/2009</a:t>
            </a:fld>
            <a:endParaRPr lang="en-US"/>
          </a:p>
        </p:txBody>
      </p:sp>
      <p:sp>
        <p:nvSpPr>
          <p:cNvPr id="6" name="Footer Placeholder 5"/>
          <p:cNvSpPr>
            <a:spLocks noGrp="1"/>
          </p:cNvSpPr>
          <p:nvPr>
            <p:ph type="ftr" sz="quarter" idx="11"/>
          </p:nvPr>
        </p:nvSpPr>
        <p:spPr/>
        <p:txBody>
          <a:bodyPr/>
          <a:lstStyle/>
          <a:p>
            <a:r>
              <a:rPr lang="en-US" smtClean="0"/>
              <a:t>Can I Afford to Retire</a:t>
            </a:r>
            <a:endParaRPr lang="en-US"/>
          </a:p>
        </p:txBody>
      </p:sp>
      <p:sp>
        <p:nvSpPr>
          <p:cNvPr id="7" name="Slide Number Placeholder 6"/>
          <p:cNvSpPr>
            <a:spLocks noGrp="1"/>
          </p:cNvSpPr>
          <p:nvPr>
            <p:ph type="sldNum" sz="quarter" idx="12"/>
          </p:nvPr>
        </p:nvSpPr>
        <p:spPr/>
        <p:txBody>
          <a:bodyPr/>
          <a:lstStyle/>
          <a:p>
            <a:fld id="{39A11F88-0FDF-CE45-8359-D3C478197267}" type="slidenum">
              <a:rPr lang="en-US" smtClean="0"/>
              <a:pPr/>
              <a:t>‹#›</a:t>
            </a:fld>
            <a:endParaRPr lang="en-US"/>
          </a:p>
        </p:txBody>
      </p:sp>
    </p:spTree>
  </p:cSld>
  <p:clrMapOvr>
    <a:masterClrMapping/>
  </p:clrMapOvr>
  <p:transition spd="slow" advTm="1000">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EC622B-333D-425A-8ED6-2EEB465ECA24}" type="datetime1">
              <a:rPr lang="en-US" smtClean="0"/>
              <a:pPr/>
              <a:t>7/15/2009</a:t>
            </a:fld>
            <a:endParaRPr lang="en-US"/>
          </a:p>
        </p:txBody>
      </p:sp>
      <p:sp>
        <p:nvSpPr>
          <p:cNvPr id="8" name="Footer Placeholder 7"/>
          <p:cNvSpPr>
            <a:spLocks noGrp="1"/>
          </p:cNvSpPr>
          <p:nvPr>
            <p:ph type="ftr" sz="quarter" idx="11"/>
          </p:nvPr>
        </p:nvSpPr>
        <p:spPr/>
        <p:txBody>
          <a:bodyPr/>
          <a:lstStyle/>
          <a:p>
            <a:r>
              <a:rPr lang="en-US" smtClean="0"/>
              <a:t>Can I Afford to Retire</a:t>
            </a:r>
            <a:endParaRPr lang="en-US"/>
          </a:p>
        </p:txBody>
      </p:sp>
      <p:sp>
        <p:nvSpPr>
          <p:cNvPr id="9" name="Slide Number Placeholder 8"/>
          <p:cNvSpPr>
            <a:spLocks noGrp="1"/>
          </p:cNvSpPr>
          <p:nvPr>
            <p:ph type="sldNum" sz="quarter" idx="12"/>
          </p:nvPr>
        </p:nvSpPr>
        <p:spPr/>
        <p:txBody>
          <a:bodyPr/>
          <a:lstStyle/>
          <a:p>
            <a:fld id="{39A11F88-0FDF-CE45-8359-D3C478197267}" type="slidenum">
              <a:rPr lang="en-US" smtClean="0"/>
              <a:pPr/>
              <a:t>‹#›</a:t>
            </a:fld>
            <a:endParaRPr lang="en-US"/>
          </a:p>
        </p:txBody>
      </p:sp>
    </p:spTree>
  </p:cSld>
  <p:clrMapOvr>
    <a:masterClrMapping/>
  </p:clrMapOvr>
  <p:transition spd="slow" advTm="1000">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5F4B717-1877-485A-8A25-F43114D134EE}" type="datetime1">
              <a:rPr lang="en-US" smtClean="0"/>
              <a:pPr/>
              <a:t>7/15/2009</a:t>
            </a:fld>
            <a:endParaRPr lang="en-US"/>
          </a:p>
        </p:txBody>
      </p:sp>
      <p:sp>
        <p:nvSpPr>
          <p:cNvPr id="4" name="Footer Placeholder 3"/>
          <p:cNvSpPr>
            <a:spLocks noGrp="1"/>
          </p:cNvSpPr>
          <p:nvPr>
            <p:ph type="ftr" sz="quarter" idx="11"/>
          </p:nvPr>
        </p:nvSpPr>
        <p:spPr/>
        <p:txBody>
          <a:bodyPr/>
          <a:lstStyle/>
          <a:p>
            <a:r>
              <a:rPr lang="en-US" smtClean="0"/>
              <a:t>Can I Afford to Retire</a:t>
            </a:r>
            <a:endParaRPr lang="en-US"/>
          </a:p>
        </p:txBody>
      </p:sp>
      <p:sp>
        <p:nvSpPr>
          <p:cNvPr id="5" name="Slide Number Placeholder 4"/>
          <p:cNvSpPr>
            <a:spLocks noGrp="1"/>
          </p:cNvSpPr>
          <p:nvPr>
            <p:ph type="sldNum" sz="quarter" idx="12"/>
          </p:nvPr>
        </p:nvSpPr>
        <p:spPr/>
        <p:txBody>
          <a:bodyPr/>
          <a:lstStyle/>
          <a:p>
            <a:fld id="{39A11F88-0FDF-CE45-8359-D3C478197267}" type="slidenum">
              <a:rPr lang="en-US" smtClean="0"/>
              <a:pPr/>
              <a:t>‹#›</a:t>
            </a:fld>
            <a:endParaRPr lang="en-US"/>
          </a:p>
        </p:txBody>
      </p:sp>
    </p:spTree>
  </p:cSld>
  <p:clrMapOvr>
    <a:masterClrMapping/>
  </p:clrMapOvr>
  <p:transition spd="slow" advTm="1000">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577C3A-20D4-4C5F-BB0F-1326C9494958}" type="datetime1">
              <a:rPr lang="en-US" smtClean="0"/>
              <a:pPr/>
              <a:t>7/15/2009</a:t>
            </a:fld>
            <a:endParaRPr lang="en-US"/>
          </a:p>
        </p:txBody>
      </p:sp>
      <p:sp>
        <p:nvSpPr>
          <p:cNvPr id="3" name="Footer Placeholder 2"/>
          <p:cNvSpPr>
            <a:spLocks noGrp="1"/>
          </p:cNvSpPr>
          <p:nvPr>
            <p:ph type="ftr" sz="quarter" idx="11"/>
          </p:nvPr>
        </p:nvSpPr>
        <p:spPr/>
        <p:txBody>
          <a:bodyPr/>
          <a:lstStyle/>
          <a:p>
            <a:r>
              <a:rPr lang="en-US" smtClean="0"/>
              <a:t>Can I Afford to Retire</a:t>
            </a:r>
            <a:endParaRPr lang="en-US"/>
          </a:p>
        </p:txBody>
      </p:sp>
      <p:sp>
        <p:nvSpPr>
          <p:cNvPr id="4" name="Slide Number Placeholder 3"/>
          <p:cNvSpPr>
            <a:spLocks noGrp="1"/>
          </p:cNvSpPr>
          <p:nvPr>
            <p:ph type="sldNum" sz="quarter" idx="12"/>
          </p:nvPr>
        </p:nvSpPr>
        <p:spPr/>
        <p:txBody>
          <a:bodyPr/>
          <a:lstStyle/>
          <a:p>
            <a:fld id="{39A11F88-0FDF-CE45-8359-D3C478197267}" type="slidenum">
              <a:rPr lang="en-US" smtClean="0"/>
              <a:pPr/>
              <a:t>‹#›</a:t>
            </a:fld>
            <a:endParaRPr lang="en-US"/>
          </a:p>
        </p:txBody>
      </p:sp>
    </p:spTree>
  </p:cSld>
  <p:clrMapOvr>
    <a:masterClrMapping/>
  </p:clrMapOvr>
  <p:transition spd="slow" advTm="1000">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en-US" smtClean="0"/>
              <a:t>Click to edit Master title style</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D95C37-1C03-4A77-B890-C49DF6D02FE0}" type="datetime1">
              <a:rPr lang="en-US" smtClean="0"/>
              <a:pPr/>
              <a:t>7/15/2009</a:t>
            </a:fld>
            <a:endParaRPr lang="en-US"/>
          </a:p>
        </p:txBody>
      </p:sp>
      <p:sp>
        <p:nvSpPr>
          <p:cNvPr id="6" name="Footer Placeholder 5"/>
          <p:cNvSpPr>
            <a:spLocks noGrp="1"/>
          </p:cNvSpPr>
          <p:nvPr>
            <p:ph type="ftr" sz="quarter" idx="11"/>
          </p:nvPr>
        </p:nvSpPr>
        <p:spPr/>
        <p:txBody>
          <a:bodyPr/>
          <a:lstStyle/>
          <a:p>
            <a:r>
              <a:rPr lang="en-US" smtClean="0"/>
              <a:t>Can I Afford to Retire</a:t>
            </a:r>
            <a:endParaRPr lang="en-US"/>
          </a:p>
        </p:txBody>
      </p:sp>
      <p:sp>
        <p:nvSpPr>
          <p:cNvPr id="7" name="Slide Number Placeholder 6"/>
          <p:cNvSpPr>
            <a:spLocks noGrp="1"/>
          </p:cNvSpPr>
          <p:nvPr>
            <p:ph type="sldNum" sz="quarter" idx="12"/>
          </p:nvPr>
        </p:nvSpPr>
        <p:spPr/>
        <p:txBody>
          <a:bodyPr/>
          <a:lstStyle/>
          <a:p>
            <a:fld id="{39A11F88-0FDF-CE45-8359-D3C478197267}" type="slidenum">
              <a:rPr lang="en-US" smtClean="0"/>
              <a:pPr/>
              <a:t>‹#›</a:t>
            </a:fld>
            <a:endParaRPr lang="en-US"/>
          </a:p>
        </p:txBody>
      </p:sp>
    </p:spTree>
  </p:cSld>
  <p:clrMapOvr>
    <a:masterClrMapping/>
  </p:clrMapOvr>
  <p:transition spd="slow" advTm="1000">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fld id="{C314B9E4-A8DE-4E13-BD48-DBCBF2A69DC9}" type="datetime1">
              <a:rPr lang="en-US" smtClean="0"/>
              <a:pPr/>
              <a:t>7/15/2009</a:t>
            </a:fld>
            <a:endParaRPr lang="en-US"/>
          </a:p>
        </p:txBody>
      </p:sp>
      <p:sp>
        <p:nvSpPr>
          <p:cNvPr id="6" name="Footer Placeholder 5"/>
          <p:cNvSpPr>
            <a:spLocks noGrp="1"/>
          </p:cNvSpPr>
          <p:nvPr>
            <p:ph type="ftr" sz="quarter" idx="11"/>
          </p:nvPr>
        </p:nvSpPr>
        <p:spPr/>
        <p:txBody>
          <a:bodyPr/>
          <a:lstStyle/>
          <a:p>
            <a:r>
              <a:rPr lang="en-US" smtClean="0"/>
              <a:t>Can I Afford to Retire</a:t>
            </a:r>
            <a:endParaRPr lang="en-US"/>
          </a:p>
        </p:txBody>
      </p:sp>
      <p:sp>
        <p:nvSpPr>
          <p:cNvPr id="7" name="Slide Number Placeholder 6"/>
          <p:cNvSpPr>
            <a:spLocks noGrp="1"/>
          </p:cNvSpPr>
          <p:nvPr>
            <p:ph type="sldNum" sz="quarter" idx="12"/>
          </p:nvPr>
        </p:nvSpPr>
        <p:spPr>
          <a:xfrm>
            <a:off x="8153400" y="6356350"/>
            <a:ext cx="533400" cy="365125"/>
          </a:xfrm>
        </p:spPr>
        <p:txBody>
          <a:bodyPr/>
          <a:lstStyle/>
          <a:p>
            <a:fld id="{39A11F88-0FDF-CE45-8359-D3C478197267}" type="slidenum">
              <a:rPr lang="en-US" smtClean="0"/>
              <a:pPr/>
              <a:t>‹#›</a:t>
            </a:fld>
            <a:endParaRPr lang="en-US"/>
          </a:p>
        </p:txBody>
      </p:sp>
    </p:spTree>
  </p:cSld>
  <p:clrMapOvr>
    <a:masterClrMapping/>
  </p:clrMapOvr>
  <p:transition spd="slow" advTm="1000">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en-US" smtClean="0"/>
              <a:t>Click to edit Master title style</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fld id="{71E0FFF9-58CF-4A9C-8DCC-EEA9C2F99431}" type="datetime1">
              <a:rPr lang="en-US" smtClean="0"/>
              <a:pPr/>
              <a:t>7/15/2009</a:t>
            </a:fld>
            <a:endParaRPr lang="en-US"/>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r>
              <a:rPr lang="en-US" smtClean="0"/>
              <a:t>Can I Afford to Retire</a:t>
            </a:r>
            <a:endParaRPr lang="en-US"/>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39A11F88-0FDF-CE45-8359-D3C47819726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Lst>
  <p:transition spd="slow" advTm="1000">
    <p:randomBar dir="vert"/>
  </p:transition>
  <p:hf hdr="0"/>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2920" y="1692181"/>
            <a:ext cx="8229600" cy="2167128"/>
          </a:xfrm>
        </p:spPr>
        <p:txBody>
          <a:bodyPr>
            <a:normAutofit fontScale="90000"/>
          </a:bodyPr>
          <a:lstStyle/>
          <a:p>
            <a:pPr algn="ctr"/>
            <a:r>
              <a:rPr lang="en-US" b="0" cap="none"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rPr>
              <a:t>AIM-IRS</a:t>
            </a:r>
            <a:br>
              <a:rPr lang="en-US" b="0" cap="none"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rPr>
            </a:br>
            <a:r>
              <a:rPr lang="en-US" b="0" cap="none"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rPr>
              <a:t>40</a:t>
            </a:r>
            <a:r>
              <a:rPr lang="en-US" b="0" cap="none" baseline="3000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rPr>
              <a:t>TH</a:t>
            </a:r>
            <a:r>
              <a:rPr lang="en-US" b="0" cap="none"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rPr>
              <a:t> ANNUAL BUSINESS</a:t>
            </a:r>
            <a:br>
              <a:rPr lang="en-US" b="0" cap="none"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rPr>
            </a:br>
            <a:r>
              <a:rPr lang="en-US" b="0" cap="none"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rPr>
              <a:t>MEETING &amp; TRAINING SEMINAR</a:t>
            </a:r>
            <a:endParaRPr lang="en-US" b="0" cap="none" dirty="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endParaRPr>
          </a:p>
        </p:txBody>
      </p:sp>
      <p:sp>
        <p:nvSpPr>
          <p:cNvPr id="3" name="Subtitle 2"/>
          <p:cNvSpPr>
            <a:spLocks noGrp="1"/>
          </p:cNvSpPr>
          <p:nvPr>
            <p:ph type="subTitle" idx="1"/>
          </p:nvPr>
        </p:nvSpPr>
        <p:spPr>
          <a:xfrm>
            <a:off x="2057400" y="4648200"/>
            <a:ext cx="5105400" cy="1219200"/>
          </a:xfrm>
        </p:spPr>
        <p:txBody>
          <a:bodyPr lIns="182880" rIns="182880" anchor="ctr">
            <a:normAutofit fontScale="92500" lnSpcReduction="10000"/>
          </a:bodyPr>
          <a:lstStyle/>
          <a:p>
            <a:pPr algn="ctr"/>
            <a:r>
              <a:rPr lang="en-US" dirty="0" smtClean="0"/>
              <a:t>CROWN PLAZA HOTEL &amp; RESORTS</a:t>
            </a:r>
          </a:p>
          <a:p>
            <a:pPr algn="ctr"/>
            <a:r>
              <a:rPr lang="en-US" dirty="0" smtClean="0"/>
              <a:t>5700 28</a:t>
            </a:r>
            <a:r>
              <a:rPr lang="en-US" baseline="30000" dirty="0" smtClean="0"/>
              <a:t>TH</a:t>
            </a:r>
            <a:r>
              <a:rPr lang="en-US" dirty="0" smtClean="0"/>
              <a:t> STREET, S.E.</a:t>
            </a:r>
          </a:p>
          <a:p>
            <a:pPr algn="ctr"/>
            <a:r>
              <a:rPr lang="en-US" dirty="0" smtClean="0"/>
              <a:t>GRAND RAPIDS, MICHIGAN 49546</a:t>
            </a:r>
          </a:p>
          <a:p>
            <a:pPr algn="ctr"/>
            <a:r>
              <a:rPr lang="en-US" dirty="0" smtClean="0"/>
              <a:t>Date: Friday, August 7, 2009</a:t>
            </a:r>
          </a:p>
        </p:txBody>
      </p:sp>
      <p:sp>
        <p:nvSpPr>
          <p:cNvPr id="39" name="Rectangle 38"/>
          <p:cNvSpPr/>
          <p:nvPr/>
        </p:nvSpPr>
        <p:spPr>
          <a:xfrm>
            <a:off x="152400" y="152400"/>
            <a:ext cx="8839200" cy="6553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advClick="0" advTm="1000">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PREPARATION OF YOUR PLAN</a:t>
            </a:r>
            <a:b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457200" y="2057400"/>
            <a:ext cx="8229600" cy="4114800"/>
          </a:xfrm>
        </p:spPr>
        <p:txBody>
          <a:bodyPr>
            <a:normAutofit fontScale="92500" lnSpcReduction="10000"/>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YOU SHOULD ALWAYS BE REALISTIC REGARDING YOUR PLAN.</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FROM A PRACTICAL PERSPECTIVE: YOU SHOULD START THE DAY YOU ARE HIRED.</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HOWEVER, YOU SHOULD START GENERAL PLANNING FOR RETIREMENT TEN (10) YEARS IN ADVANCE.</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DO A QUICK CALCULATION OF YOUR ANTICIPATED EXPENSES, BOTH FIXED AND VARIABLE.</a:t>
            </a:r>
          </a:p>
          <a:p>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Slide Number Placeholder 5"/>
          <p:cNvSpPr>
            <a:spLocks noGrp="1"/>
          </p:cNvSpPr>
          <p:nvPr>
            <p:ph type="sldNum" sz="quarter" idx="12"/>
          </p:nvPr>
        </p:nvSpPr>
        <p:spPr/>
        <p:txBody>
          <a:bodyPr/>
          <a:lstStyle/>
          <a:p>
            <a:fld id="{39A11F88-0FDF-CE45-8359-D3C478197267}" type="slidenum">
              <a:rPr lang="en-US" smtClean="0"/>
              <a:pPr/>
              <a:t>10</a:t>
            </a:fld>
            <a:endParaRPr lang="en-US"/>
          </a:p>
        </p:txBody>
      </p:sp>
      <p:sp>
        <p:nvSpPr>
          <p:cNvPr id="7" name="Footer Placeholder 6"/>
          <p:cNvSpPr>
            <a:spLocks noGrp="1"/>
          </p:cNvSpPr>
          <p:nvPr>
            <p:ph type="ftr" sz="quarter" idx="11"/>
          </p:nvPr>
        </p:nvSpPr>
        <p:spPr/>
        <p:txBody>
          <a:bodyPr/>
          <a:lstStyle/>
          <a:p>
            <a:r>
              <a:rPr lang="en-US" smtClean="0"/>
              <a:t>Can I Afford to Retire</a:t>
            </a:r>
            <a:endParaRPr lang="en-US"/>
          </a:p>
        </p:txBody>
      </p:sp>
      <p:sp>
        <p:nvSpPr>
          <p:cNvPr id="8" name="Date Placeholder 7"/>
          <p:cNvSpPr>
            <a:spLocks noGrp="1"/>
          </p:cNvSpPr>
          <p:nvPr>
            <p:ph type="dt" sz="half" idx="10"/>
          </p:nvPr>
        </p:nvSpPr>
        <p:spPr/>
        <p:txBody>
          <a:bodyPr/>
          <a:lstStyle/>
          <a:p>
            <a:fld id="{E5539473-C10A-41FE-8021-6D9497551F14}" type="datetime1">
              <a:rPr lang="en-US" smtClean="0"/>
              <a:pPr/>
              <a:t>7/15/2009</a:t>
            </a:fld>
            <a:endParaRPr lang="en-US"/>
          </a:p>
        </p:txBody>
      </p:sp>
      <p:sp>
        <p:nvSpPr>
          <p:cNvPr id="10" name="Rectangle 9"/>
          <p:cNvSpPr/>
          <p:nvPr/>
        </p:nvSpPr>
        <p:spPr>
          <a:xfrm>
            <a:off x="152400" y="152400"/>
            <a:ext cx="8839200" cy="6553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advTm="1000">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PREPARATION OF YOUR PLAN</a:t>
            </a:r>
            <a:b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2000" b="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cs typeface="Courier New" pitchFamily="49" charset="0"/>
              </a:rPr>
              <a:t>(continued)</a:t>
            </a:r>
            <a:r>
              <a:rPr lang="en-US" sz="20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cs typeface="Courier New" pitchFamily="49" charset="0"/>
              </a:rPr>
              <a:t/>
            </a:r>
            <a:br>
              <a:rPr lang="en-US" sz="20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cs typeface="Courier New" pitchFamily="49" charset="0"/>
              </a:rPr>
            </a:br>
            <a:r>
              <a:rPr lang="en-US" sz="36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cs typeface="Courier New" pitchFamily="49" charset="0"/>
              </a:rPr>
              <a:t/>
            </a:r>
            <a:br>
              <a:rPr lang="en-US" sz="36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cs typeface="Courier New" pitchFamily="49" charset="0"/>
              </a:rPr>
            </a:br>
            <a:endParaRPr lang="en-US" sz="12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cs typeface="Courier New" pitchFamily="49" charset="0"/>
            </a:endParaRPr>
          </a:p>
        </p:txBody>
      </p:sp>
      <p:sp>
        <p:nvSpPr>
          <p:cNvPr id="3" name="Content Placeholder 2"/>
          <p:cNvSpPr>
            <a:spLocks noGrp="1"/>
          </p:cNvSpPr>
          <p:nvPr>
            <p:ph idx="1"/>
          </p:nvPr>
        </p:nvSpPr>
        <p:spPr>
          <a:xfrm>
            <a:off x="457200" y="2057400"/>
            <a:ext cx="8229600" cy="4114800"/>
          </a:xfrm>
        </p:spPr>
        <p:txBody>
          <a:bodyPr>
            <a:normAutofit/>
          </a:bodyPr>
          <a:lstStyle/>
          <a:p>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USE THESE ESTIMATES TO ESTABLISH THE FACT AS TO WHETHER YOU CAN RETIRE WHEN PLANNED.</a:t>
            </a:r>
          </a:p>
          <a:p>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ALWAYS CONSIDER ALTERNATIVES IF YOUR RETIREMENT OBJECTIVES ARE OUT OF LINE WITH YOUR FINANCIAL REALITIES.</a:t>
            </a:r>
          </a:p>
          <a:p>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IF THE ABOVE IS THE CASE, POSTPONE RETIREMENT A FEW YEARS AFTER YOU ARE ELIGIBLE.</a:t>
            </a:r>
          </a:p>
          <a:p>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lide Number Placeholder 3"/>
          <p:cNvSpPr>
            <a:spLocks noGrp="1"/>
          </p:cNvSpPr>
          <p:nvPr>
            <p:ph type="sldNum" sz="quarter" idx="12"/>
          </p:nvPr>
        </p:nvSpPr>
        <p:spPr/>
        <p:txBody>
          <a:bodyPr/>
          <a:lstStyle/>
          <a:p>
            <a:fld id="{39A11F88-0FDF-CE45-8359-D3C478197267}"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Can I Afford to Retire</a:t>
            </a:r>
            <a:endParaRPr lang="en-US"/>
          </a:p>
        </p:txBody>
      </p:sp>
      <p:sp>
        <p:nvSpPr>
          <p:cNvPr id="6" name="Date Placeholder 5"/>
          <p:cNvSpPr>
            <a:spLocks noGrp="1"/>
          </p:cNvSpPr>
          <p:nvPr>
            <p:ph type="dt" sz="half" idx="10"/>
          </p:nvPr>
        </p:nvSpPr>
        <p:spPr/>
        <p:txBody>
          <a:bodyPr/>
          <a:lstStyle/>
          <a:p>
            <a:fld id="{6F83B336-EF61-4EBC-A803-E0AB6D9A68D4}" type="datetime1">
              <a:rPr lang="en-US" smtClean="0"/>
              <a:pPr/>
              <a:t>7/15/2009</a:t>
            </a:fld>
            <a:endParaRPr lang="en-US"/>
          </a:p>
        </p:txBody>
      </p:sp>
      <p:sp>
        <p:nvSpPr>
          <p:cNvPr id="8" name="Rectangle 7"/>
          <p:cNvSpPr/>
          <p:nvPr/>
        </p:nvSpPr>
        <p:spPr>
          <a:xfrm>
            <a:off x="152400" y="152400"/>
            <a:ext cx="8839200" cy="6553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advTm="1000">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PREPARATION OF YOUR PLAN</a:t>
            </a:r>
            <a:b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2000" b="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cs typeface="Courier New" pitchFamily="49" charset="0"/>
              </a:rPr>
              <a:t>(continued)</a:t>
            </a:r>
            <a:r>
              <a:rPr lang="en-US" sz="2000" b="0" i="1" dirty="0" smtClean="0">
                <a:latin typeface="Cambria" pitchFamily="18" charset="0"/>
                <a:cs typeface="Courier New" pitchFamily="49" charset="0"/>
              </a:rPr>
              <a:t/>
            </a:r>
            <a:br>
              <a:rPr lang="en-US" sz="2000" b="0" i="1" dirty="0" smtClean="0">
                <a:latin typeface="Cambria" pitchFamily="18" charset="0"/>
                <a:cs typeface="Courier New" pitchFamily="49" charset="0"/>
              </a:rPr>
            </a:br>
            <a:endParaRPr lang="en-US" dirty="0"/>
          </a:p>
        </p:txBody>
      </p:sp>
      <p:sp>
        <p:nvSpPr>
          <p:cNvPr id="3" name="Content Placeholder 2"/>
          <p:cNvSpPr>
            <a:spLocks noGrp="1"/>
          </p:cNvSpPr>
          <p:nvPr>
            <p:ph idx="1"/>
          </p:nvPr>
        </p:nvSpPr>
        <p:spPr/>
        <p:txBody>
          <a:bodyPr>
            <a:normAutofit/>
          </a:bodyPr>
          <a:lstStyle/>
          <a:p>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MAKE AN OUTLINE OF YOUR RETIREMENT PLAN IN WRITING.</a:t>
            </a:r>
          </a:p>
          <a:p>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YOU SHOULD ALWAYS REVIEW AND UPDATE YOUR RETIREMENT PLAN ONCE A YEAR.</a:t>
            </a:r>
          </a:p>
          <a:p>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AN EXCELLENT TIME OF THE YEAR WOULD BE WHEN YOU FILE YOUR FEDERAL INCOME TAX RETURN. </a:t>
            </a:r>
          </a:p>
          <a:p>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lide Number Placeholder 3"/>
          <p:cNvSpPr>
            <a:spLocks noGrp="1"/>
          </p:cNvSpPr>
          <p:nvPr>
            <p:ph type="sldNum" sz="quarter" idx="12"/>
          </p:nvPr>
        </p:nvSpPr>
        <p:spPr/>
        <p:txBody>
          <a:bodyPr/>
          <a:lstStyle/>
          <a:p>
            <a:fld id="{39A11F88-0FDF-CE45-8359-D3C478197267}"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Can I Afford to Retire</a:t>
            </a:r>
            <a:endParaRPr lang="en-US"/>
          </a:p>
        </p:txBody>
      </p:sp>
      <p:sp>
        <p:nvSpPr>
          <p:cNvPr id="6" name="Date Placeholder 5"/>
          <p:cNvSpPr>
            <a:spLocks noGrp="1"/>
          </p:cNvSpPr>
          <p:nvPr>
            <p:ph type="dt" sz="half" idx="10"/>
          </p:nvPr>
        </p:nvSpPr>
        <p:spPr/>
        <p:txBody>
          <a:bodyPr/>
          <a:lstStyle/>
          <a:p>
            <a:fld id="{7A97D674-3BC9-430D-8BCC-B7E9D35923EB}" type="datetime1">
              <a:rPr lang="en-US" smtClean="0"/>
              <a:pPr/>
              <a:t>7/15/2009</a:t>
            </a:fld>
            <a:endParaRPr lang="en-US"/>
          </a:p>
        </p:txBody>
      </p:sp>
      <p:sp>
        <p:nvSpPr>
          <p:cNvPr id="8" name="Rectangle 7"/>
          <p:cNvSpPr/>
          <p:nvPr/>
        </p:nvSpPr>
        <p:spPr>
          <a:xfrm>
            <a:off x="152400" y="152400"/>
            <a:ext cx="8839200" cy="6553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advTm="1000">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PREPARATION OF YOUR PLAN</a:t>
            </a:r>
            <a:r>
              <a:rPr lang="en-US" dirty="0" smtClean="0"/>
              <a:t/>
            </a:r>
            <a:br>
              <a:rPr lang="en-US" dirty="0" smtClean="0"/>
            </a:br>
            <a:r>
              <a:rPr lang="en-US" sz="2000" b="0" i="1" dirty="0" smtClean="0">
                <a:latin typeface="Cambria" pitchFamily="18" charset="0"/>
                <a:cs typeface="Courier New" pitchFamily="49" charset="0"/>
              </a:rPr>
              <a:t>(</a:t>
            </a:r>
            <a:r>
              <a:rPr lang="en-US" sz="2000" b="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cs typeface="Courier New" pitchFamily="49" charset="0"/>
              </a:rPr>
              <a:t>continued)</a:t>
            </a:r>
            <a:r>
              <a:rPr lang="en-US" sz="2000" b="0" i="1" dirty="0" smtClean="0">
                <a:latin typeface="Cambria" pitchFamily="18" charset="0"/>
                <a:cs typeface="Courier New" pitchFamily="49" charset="0"/>
              </a:rPr>
              <a:t/>
            </a:r>
            <a:br>
              <a:rPr lang="en-US" sz="2000" b="0" i="1" dirty="0" smtClean="0">
                <a:latin typeface="Cambria" pitchFamily="18" charset="0"/>
                <a:cs typeface="Courier New" pitchFamily="49" charset="0"/>
              </a:rPr>
            </a:br>
            <a:endParaRPr lang="en-US" dirty="0"/>
          </a:p>
        </p:txBody>
      </p:sp>
      <p:sp>
        <p:nvSpPr>
          <p:cNvPr id="3" name="Content Placeholder 2"/>
          <p:cNvSpPr>
            <a:spLocks noGrp="1"/>
          </p:cNvSpPr>
          <p:nvPr>
            <p:ph idx="1"/>
          </p:nvPr>
        </p:nvSpPr>
        <p:spPr/>
        <p:txBody>
          <a:bodyPr/>
          <a:lstStyle/>
          <a:p>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OTHER TIMES WOULD BE:</a:t>
            </a:r>
          </a:p>
          <a:p>
            <a:pPr lvl="1"/>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MARRIAGE</a:t>
            </a:r>
          </a:p>
          <a:p>
            <a:pPr lvl="1"/>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DIVORCE</a:t>
            </a:r>
          </a:p>
          <a:p>
            <a:pPr lvl="1"/>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DEATH (not yours)</a:t>
            </a:r>
          </a:p>
          <a:p>
            <a:pPr lvl="1"/>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INJURY or ILLNESS</a:t>
            </a:r>
          </a:p>
          <a:p>
            <a:pPr lvl="1"/>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ECONOMIC WOES</a:t>
            </a:r>
          </a:p>
          <a:p>
            <a:pPr>
              <a:buNone/>
            </a:pPr>
            <a:endParaRPr lang="en-US" dirty="0" smtClean="0"/>
          </a:p>
          <a:p>
            <a:endParaRPr lang="en-US" dirty="0"/>
          </a:p>
        </p:txBody>
      </p:sp>
      <p:sp>
        <p:nvSpPr>
          <p:cNvPr id="4" name="Rectangle 3"/>
          <p:cNvSpPr/>
          <p:nvPr/>
        </p:nvSpPr>
        <p:spPr>
          <a:xfrm>
            <a:off x="152400" y="152400"/>
            <a:ext cx="8839200" cy="6553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advTm="1000">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PLACEHOLDER</a:t>
            </a:r>
            <a:endParaRPr lang="en-US" dirty="0"/>
          </a:p>
        </p:txBody>
      </p:sp>
      <p:pic>
        <p:nvPicPr>
          <p:cNvPr id="10" name="Picture Placeholder 9" descr="open highway.jpg"/>
          <p:cNvPicPr>
            <a:picLocks noGrp="1" noChangeAspect="1"/>
          </p:cNvPicPr>
          <p:nvPr>
            <p:ph type="pic" idx="1"/>
          </p:nvPr>
        </p:nvPicPr>
        <p:blipFill>
          <a:blip r:embed="rId2"/>
          <a:stretch>
            <a:fillRect/>
          </a:stretch>
        </p:blipFill>
        <p:spPr>
          <a:xfrm>
            <a:off x="3921910" y="685799"/>
            <a:ext cx="4765993" cy="3566160"/>
          </a:xfrm>
          <a:prstGeom prst="roundRect">
            <a:avLst>
              <a:gd name="adj" fmla="val 8594"/>
            </a:avLst>
          </a:prstGeom>
          <a:solidFill>
            <a:srgbClr val="FFFFFF">
              <a:shade val="85000"/>
            </a:srgbClr>
          </a:solidFill>
          <a:ln>
            <a:solidFill>
              <a:schemeClr val="accent6">
                <a:lumMod val="20000"/>
                <a:lumOff val="80000"/>
              </a:schemeClr>
            </a:solidFill>
          </a:ln>
          <a:effectLst>
            <a:reflection blurRad="12700" stA="38000" endPos="28000" dist="5000" dir="5400000" sy="-100000" algn="bl" rotWithShape="0"/>
          </a:effectLst>
        </p:spPr>
      </p:pic>
      <p:sp>
        <p:nvSpPr>
          <p:cNvPr id="9" name="Text Placeholder 8"/>
          <p:cNvSpPr>
            <a:spLocks noGrp="1"/>
          </p:cNvSpPr>
          <p:nvPr>
            <p:ph type="body" sz="half" idx="2"/>
          </p:nvPr>
        </p:nvSpPr>
        <p:spPr/>
        <p:txBody>
          <a:bodyPr/>
          <a:lstStyle/>
          <a:p>
            <a:r>
              <a:rPr lang="en-US" dirty="0" smtClean="0"/>
              <a:t>All is well and good</a:t>
            </a:r>
            <a:endParaRPr lang="en-US" dirty="0"/>
          </a:p>
        </p:txBody>
      </p:sp>
      <p:sp>
        <p:nvSpPr>
          <p:cNvPr id="4" name="Date Placeholder 3"/>
          <p:cNvSpPr>
            <a:spLocks noGrp="1"/>
          </p:cNvSpPr>
          <p:nvPr>
            <p:ph type="dt" sz="half" idx="10"/>
          </p:nvPr>
        </p:nvSpPr>
        <p:spPr/>
        <p:txBody>
          <a:bodyPr/>
          <a:lstStyle/>
          <a:p>
            <a:fld id="{459994F0-2F10-4BD5-86F7-2C74E53C9DFD}" type="datetime1">
              <a:rPr lang="en-US" smtClean="0"/>
              <a:pPr/>
              <a:t>7/15/2009</a:t>
            </a:fld>
            <a:endParaRPr lang="en-US"/>
          </a:p>
        </p:txBody>
      </p:sp>
      <p:sp>
        <p:nvSpPr>
          <p:cNvPr id="5" name="Footer Placeholder 4"/>
          <p:cNvSpPr>
            <a:spLocks noGrp="1"/>
          </p:cNvSpPr>
          <p:nvPr>
            <p:ph type="ftr" sz="quarter" idx="11"/>
          </p:nvPr>
        </p:nvSpPr>
        <p:spPr/>
        <p:txBody>
          <a:bodyPr/>
          <a:lstStyle/>
          <a:p>
            <a:r>
              <a:rPr lang="en-US" smtClean="0"/>
              <a:t>Can I Afford to Retire</a:t>
            </a:r>
            <a:endParaRPr lang="en-US"/>
          </a:p>
        </p:txBody>
      </p:sp>
      <p:sp>
        <p:nvSpPr>
          <p:cNvPr id="6" name="Slide Number Placeholder 5"/>
          <p:cNvSpPr>
            <a:spLocks noGrp="1"/>
          </p:cNvSpPr>
          <p:nvPr>
            <p:ph type="sldNum" sz="quarter" idx="12"/>
          </p:nvPr>
        </p:nvSpPr>
        <p:spPr/>
        <p:txBody>
          <a:bodyPr/>
          <a:lstStyle/>
          <a:p>
            <a:fld id="{39A11F88-0FDF-CE45-8359-D3C478197267}" type="slidenum">
              <a:rPr lang="en-US" smtClean="0"/>
              <a:pPr/>
              <a:t>14</a:t>
            </a:fld>
            <a:endParaRPr lang="en-US"/>
          </a:p>
        </p:txBody>
      </p:sp>
      <p:sp>
        <p:nvSpPr>
          <p:cNvPr id="11" name="Rectangle 10"/>
          <p:cNvSpPr/>
          <p:nvPr/>
        </p:nvSpPr>
        <p:spPr>
          <a:xfrm>
            <a:off x="152400" y="152400"/>
            <a:ext cx="8839200" cy="6553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advTm="1000">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normAutofit fontScale="90000"/>
          </a:bodyPr>
          <a:lstStyle/>
          <a:p>
            <a:r>
              <a:rPr lang="en-US" sz="53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AVOIDING DEBT TRAPS</a:t>
            </a:r>
            <a:r>
              <a:rPr lang="en-US" dirty="0" smtClean="0"/>
              <a:t/>
            </a:r>
            <a:br>
              <a:rPr lang="en-US" dirty="0" smtClean="0"/>
            </a:br>
            <a:endParaRPr lang="en-US" sz="3100" dirty="0"/>
          </a:p>
        </p:txBody>
      </p:sp>
      <p:sp>
        <p:nvSpPr>
          <p:cNvPr id="3" name="Content Placeholder 2"/>
          <p:cNvSpPr>
            <a:spLocks noGrp="1"/>
          </p:cNvSpPr>
          <p:nvPr>
            <p:ph idx="1"/>
          </p:nvPr>
        </p:nvSpPr>
        <p:spPr/>
        <p:txBody>
          <a:bodyPr/>
          <a:lstStyle/>
          <a:p>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ARE YOU SPENDING EVERY DIME YOU MAKE?</a:t>
            </a:r>
          </a:p>
          <a:p>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IF THE AFOREMENTIONED SCENARIO IS THE CASE, YOUR BUDGET WILL BE AN ENORMOUS ASSET.  </a:t>
            </a:r>
          </a:p>
          <a:p>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COMPLETE KNOWLEDGE OF YOUR EXPENSES AND WHERE THEY ARE COMING FROM (CREDIT CARDS, CAR MAINTENANCES, ETC.) WILL BE YOUR FIRST STEP IN GETTING THEM UNDER CONTROL.</a:t>
            </a:r>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39A11F88-0FDF-CE45-8359-D3C478197267}"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Can I Afford to Retire</a:t>
            </a:r>
            <a:endParaRPr lang="en-US"/>
          </a:p>
        </p:txBody>
      </p:sp>
      <p:sp>
        <p:nvSpPr>
          <p:cNvPr id="6" name="Date Placeholder 5"/>
          <p:cNvSpPr>
            <a:spLocks noGrp="1"/>
          </p:cNvSpPr>
          <p:nvPr>
            <p:ph type="dt" sz="half" idx="10"/>
          </p:nvPr>
        </p:nvSpPr>
        <p:spPr/>
        <p:txBody>
          <a:bodyPr/>
          <a:lstStyle/>
          <a:p>
            <a:fld id="{98B27174-AAE3-4EBF-B482-1B762211646C}" type="datetime1">
              <a:rPr lang="en-US" smtClean="0"/>
              <a:pPr/>
              <a:t>7/15/2009</a:t>
            </a:fld>
            <a:endParaRPr lang="en-US" dirty="0"/>
          </a:p>
        </p:txBody>
      </p:sp>
      <p:sp>
        <p:nvSpPr>
          <p:cNvPr id="8" name="Rectangle 7"/>
          <p:cNvSpPr/>
          <p:nvPr/>
        </p:nvSpPr>
        <p:spPr>
          <a:xfrm>
            <a:off x="152400" y="152400"/>
            <a:ext cx="8839200" cy="6553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advTm="1000">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24000"/>
          </a:xfrm>
        </p:spPr>
        <p:txBody>
          <a:bodyPr>
            <a:normAutofit/>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AVOIDING DEBT TRAPS</a:t>
            </a:r>
            <a:r>
              <a:rPr lang="en-US" dirty="0" smtClean="0"/>
              <a:t/>
            </a:r>
            <a:br>
              <a:rPr lang="en-US" dirty="0" smtClean="0"/>
            </a:br>
            <a:r>
              <a:rPr lang="en-US" sz="2000" b="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(continued)</a:t>
            </a:r>
            <a:r>
              <a:rPr lang="en-US" sz="2000" b="0" i="1" dirty="0" smtClean="0">
                <a:latin typeface="Cambria" pitchFamily="18" charset="0"/>
                <a:cs typeface="Courier New" pitchFamily="49" charset="0"/>
              </a:rPr>
              <a:t/>
            </a:r>
            <a:br>
              <a:rPr lang="en-US" sz="2000" b="0" i="1" dirty="0" smtClean="0">
                <a:latin typeface="Cambria" pitchFamily="18" charset="0"/>
                <a:cs typeface="Courier New" pitchFamily="49" charset="0"/>
              </a:rPr>
            </a:br>
            <a:endParaRPr lang="en-US" sz="2000" dirty="0"/>
          </a:p>
        </p:txBody>
      </p:sp>
      <p:sp>
        <p:nvSpPr>
          <p:cNvPr id="3" name="Content Placeholder 2"/>
          <p:cNvSpPr>
            <a:spLocks noGrp="1"/>
          </p:cNvSpPr>
          <p:nvPr>
            <p:ph idx="1"/>
          </p:nvPr>
        </p:nvSpPr>
        <p:spPr/>
        <p:txBody>
          <a:bodyPr>
            <a:noAutofit/>
          </a:bodyPr>
          <a:lstStyle/>
          <a:p>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BUDGET WILL HELP YOU TO OUTLINE YOUR EXPENSES AND IDENTIFY ANY AREAS THAT CAN BE ELIMINATED.</a:t>
            </a:r>
          </a:p>
          <a:p>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FOR EXAMPLE, DO YOU REALLY NEED TO EAT OUT THREE (3) TO FOUR (4) TIMES DURING A NORMAL WORK WEEK.  AT APPROXIMATELY $10.00 A DAY, THAT BE SOMEWHERE AROUND $2,500.00 TO $3,000.00 A YEAR.</a:t>
            </a:r>
          </a:p>
          <a:p>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 OTHER WORDS, YOU REALLY NEED TO CONSIDER SERIOUS LIFE STYLE SPENDING CHANGES.  </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lide Number Placeholder 3"/>
          <p:cNvSpPr>
            <a:spLocks noGrp="1"/>
          </p:cNvSpPr>
          <p:nvPr>
            <p:ph type="sldNum" sz="quarter" idx="12"/>
          </p:nvPr>
        </p:nvSpPr>
        <p:spPr/>
        <p:txBody>
          <a:bodyPr/>
          <a:lstStyle/>
          <a:p>
            <a:fld id="{39A11F88-0FDF-CE45-8359-D3C478197267}"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Can I Afford to Retire</a:t>
            </a:r>
            <a:endParaRPr lang="en-US"/>
          </a:p>
        </p:txBody>
      </p:sp>
      <p:sp>
        <p:nvSpPr>
          <p:cNvPr id="6" name="Date Placeholder 5"/>
          <p:cNvSpPr>
            <a:spLocks noGrp="1"/>
          </p:cNvSpPr>
          <p:nvPr>
            <p:ph type="dt" sz="half" idx="10"/>
          </p:nvPr>
        </p:nvSpPr>
        <p:spPr/>
        <p:txBody>
          <a:bodyPr/>
          <a:lstStyle/>
          <a:p>
            <a:fld id="{BCAF119C-0820-4A7F-A459-DF32B710DD68}" type="datetime1">
              <a:rPr lang="en-US" smtClean="0"/>
              <a:pPr/>
              <a:t>7/15/2009</a:t>
            </a:fld>
            <a:endParaRPr lang="en-US"/>
          </a:p>
        </p:txBody>
      </p:sp>
      <p:sp>
        <p:nvSpPr>
          <p:cNvPr id="8" name="Rectangle 7"/>
          <p:cNvSpPr/>
          <p:nvPr/>
        </p:nvSpPr>
        <p:spPr>
          <a:xfrm>
            <a:off x="152400" y="152400"/>
            <a:ext cx="8839200" cy="6553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advTm="1000">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71600"/>
          </a:xfrm>
        </p:spPr>
        <p:txBody>
          <a:bodyPr>
            <a:normAutofit/>
          </a:bodyPr>
          <a:lstStyle/>
          <a:p>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TENTATIVE BUDGET OUTLINE WORKSHEET</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457200" y="1981200"/>
            <a:ext cx="8229600" cy="4375150"/>
          </a:xfrm>
        </p:spPr>
        <p:txBody>
          <a:bodyPr>
            <a:normAutofit lnSpcReduction="10000"/>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INCOME: LIST ALL SOURCES OF INCOME (E.G., WAGES, INTEREST INCOME, MISCELLANEOUS, ETC.)</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INCOME TAXES WITHHELD: ENSURE YOUR WITHHOLDING IS BASED ON SOUND LOGIC (REFUND VS. TAX DUE).</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BREAK ALL EXPENSES DOWN INTO SPECIFIC GROUPS, SO THAT, THEY ARE COMPLETELY AND THOROUGHLY ITEMIZED.  </a:t>
            </a: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lide Number Placeholder 3"/>
          <p:cNvSpPr>
            <a:spLocks noGrp="1"/>
          </p:cNvSpPr>
          <p:nvPr>
            <p:ph type="sldNum" sz="quarter" idx="12"/>
          </p:nvPr>
        </p:nvSpPr>
        <p:spPr/>
        <p:txBody>
          <a:bodyPr/>
          <a:lstStyle/>
          <a:p>
            <a:fld id="{39A11F88-0FDF-CE45-8359-D3C478197267}"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Can I Afford to Retire</a:t>
            </a:r>
            <a:endParaRPr lang="en-US"/>
          </a:p>
        </p:txBody>
      </p:sp>
      <p:sp>
        <p:nvSpPr>
          <p:cNvPr id="6" name="Date Placeholder 5"/>
          <p:cNvSpPr>
            <a:spLocks noGrp="1"/>
          </p:cNvSpPr>
          <p:nvPr>
            <p:ph type="dt" sz="half" idx="10"/>
          </p:nvPr>
        </p:nvSpPr>
        <p:spPr/>
        <p:txBody>
          <a:bodyPr/>
          <a:lstStyle/>
          <a:p>
            <a:fld id="{D698FE4E-99C2-4BD3-A39A-AC06695E77E5}" type="datetime1">
              <a:rPr lang="en-US" smtClean="0"/>
              <a:pPr/>
              <a:t>7/15/2009</a:t>
            </a:fld>
            <a:endParaRPr lang="en-US"/>
          </a:p>
        </p:txBody>
      </p:sp>
      <p:sp>
        <p:nvSpPr>
          <p:cNvPr id="8" name="Rectangle 7"/>
          <p:cNvSpPr/>
          <p:nvPr/>
        </p:nvSpPr>
        <p:spPr>
          <a:xfrm>
            <a:off x="152400" y="152400"/>
            <a:ext cx="8839200" cy="6553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advTm="1000">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71600"/>
          </a:xfrm>
        </p:spPr>
        <p:txBody>
          <a:bodyPr>
            <a:normAutofit/>
          </a:bodyPr>
          <a:lstStyle/>
          <a:p>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TENTATIVE BUDGET OUTLINE </a:t>
            </a:r>
            <a:b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WORKSHEET </a:t>
            </a:r>
            <a:r>
              <a:rPr lang="en-US" sz="2000" b="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(continued)</a:t>
            </a:r>
            <a:endParaRPr lang="en-US" sz="2000" b="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3" name="Content Placeholder 2"/>
          <p:cNvSpPr>
            <a:spLocks noGrp="1"/>
          </p:cNvSpPr>
          <p:nvPr>
            <p:ph idx="1"/>
          </p:nvPr>
        </p:nvSpPr>
        <p:spPr>
          <a:xfrm>
            <a:off x="457200" y="1981200"/>
            <a:ext cx="8229600" cy="4313237"/>
          </a:xfrm>
        </p:spPr>
        <p:txBody>
          <a:bodyPr>
            <a:normAutofit/>
          </a:bodyPr>
          <a:lstStyle/>
          <a:p>
            <a:pPr>
              <a:buFont typeface="Wingdings" pitchFamily="2" charset="2"/>
              <a:buChar char="s"/>
            </a:pP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HOME EXPENSES:  MORTGAGE OR RENT, HOMEOWNERS/RENTERS, INSURANCE, PROPERTY TAXES, ETC.</a:t>
            </a:r>
          </a:p>
          <a:p>
            <a:pPr>
              <a:buFont typeface="Wingdings" pitchFamily="2" charset="2"/>
              <a:buChar char="s"/>
            </a:pP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UTILITIES:  ELECTRICITY, WATER AND SEWER, NATURAL GAS OR OIL, TELEPHONE (LAND LINE AND/OR CELL), ETC.</a:t>
            </a:r>
          </a:p>
          <a:p>
            <a:pPr>
              <a:buFont typeface="Wingdings" pitchFamily="2" charset="2"/>
              <a:buChar char="s"/>
            </a:pP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FAMILY OBLIGATIONS:  CHILD SUPPORT/ALIMONY, DAY CARE, BABYSITTING, ETC.</a:t>
            </a:r>
          </a:p>
          <a:p>
            <a:pPr>
              <a:buFont typeface="Wingdings" pitchFamily="2" charset="2"/>
              <a:buChar char="s"/>
            </a:pP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FOOD:  GROCERIES, EATING OUT, LUNCHES, SNACKS, ETC.</a:t>
            </a:r>
          </a:p>
          <a:p>
            <a:pPr>
              <a:buFont typeface="Wingdings" pitchFamily="2" charset="2"/>
              <a:buChar char="s"/>
            </a:pP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TRANSPORTATION:  CAR PAYMENTS, GASOLINE/OIL, AUTO REPAIRS/MAINTENANCE, FEES, ETC.</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lide Number Placeholder 3"/>
          <p:cNvSpPr>
            <a:spLocks noGrp="1"/>
          </p:cNvSpPr>
          <p:nvPr>
            <p:ph type="sldNum" sz="quarter" idx="12"/>
          </p:nvPr>
        </p:nvSpPr>
        <p:spPr/>
        <p:txBody>
          <a:bodyPr/>
          <a:lstStyle/>
          <a:p>
            <a:fld id="{39A11F88-0FDF-CE45-8359-D3C478197267}"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Can I Afford to Retire</a:t>
            </a:r>
            <a:endParaRPr lang="en-US"/>
          </a:p>
        </p:txBody>
      </p:sp>
      <p:sp>
        <p:nvSpPr>
          <p:cNvPr id="6" name="Date Placeholder 5"/>
          <p:cNvSpPr>
            <a:spLocks noGrp="1"/>
          </p:cNvSpPr>
          <p:nvPr>
            <p:ph type="dt" sz="half" idx="10"/>
          </p:nvPr>
        </p:nvSpPr>
        <p:spPr/>
        <p:txBody>
          <a:bodyPr/>
          <a:lstStyle/>
          <a:p>
            <a:fld id="{B3922149-405D-43EA-9C65-7DD6B256E2A8}" type="datetime1">
              <a:rPr lang="en-US" smtClean="0"/>
              <a:pPr/>
              <a:t>7/15/2009</a:t>
            </a:fld>
            <a:endParaRPr lang="en-US"/>
          </a:p>
        </p:txBody>
      </p:sp>
      <p:sp>
        <p:nvSpPr>
          <p:cNvPr id="8" name="Rectangle 7"/>
          <p:cNvSpPr/>
          <p:nvPr/>
        </p:nvSpPr>
        <p:spPr>
          <a:xfrm>
            <a:off x="152400" y="152400"/>
            <a:ext cx="8839200" cy="6553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advTm="1000">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71600"/>
          </a:xfrm>
        </p:spPr>
        <p:txBody>
          <a:bodyPr>
            <a:normAutofit/>
          </a:bodyPr>
          <a:lstStyle/>
          <a:p>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TENTATIVE BUDGET OUTLINE WORKSHEET </a:t>
            </a:r>
            <a:r>
              <a:rPr lang="en-US" sz="2000" b="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(continued)</a:t>
            </a:r>
            <a:endParaRPr lang="en-US" sz="20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457200" y="2743199"/>
            <a:ext cx="8229600" cy="3551237"/>
          </a:xfrm>
        </p:spPr>
        <p:txBody>
          <a:bodyPr>
            <a:normAutofit/>
          </a:bodyPr>
          <a:lstStyle/>
          <a:p>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OTHER:  TOLLS, BUS, SUBWAY, ETC.</a:t>
            </a:r>
          </a:p>
          <a:p>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DEBT PAYMENTS: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CREDIT CARDS, OTHER LOANS, etc</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p>
          <a:p>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ENTERTAINMENT/RECREATION:  CABLE TV, VIDEOS, MOVIES, VACATIONS, SUBSCRIPTIONS AND DUES, etc</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p>
          <a:p>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MISCELLANEOUS: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SAVINGS, EMERGENCY FUND, GROOMING, DONATIONS,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etc.</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lide Number Placeholder 3"/>
          <p:cNvSpPr>
            <a:spLocks noGrp="1"/>
          </p:cNvSpPr>
          <p:nvPr>
            <p:ph type="sldNum" sz="quarter" idx="12"/>
          </p:nvPr>
        </p:nvSpPr>
        <p:spPr/>
        <p:txBody>
          <a:bodyPr/>
          <a:lstStyle/>
          <a:p>
            <a:fld id="{39A11F88-0FDF-CE45-8359-D3C478197267}"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Can I Afford to Retire</a:t>
            </a:r>
            <a:endParaRPr lang="en-US"/>
          </a:p>
        </p:txBody>
      </p:sp>
      <p:sp>
        <p:nvSpPr>
          <p:cNvPr id="6" name="Date Placeholder 5"/>
          <p:cNvSpPr>
            <a:spLocks noGrp="1"/>
          </p:cNvSpPr>
          <p:nvPr>
            <p:ph type="dt" sz="half" idx="10"/>
          </p:nvPr>
        </p:nvSpPr>
        <p:spPr/>
        <p:txBody>
          <a:bodyPr/>
          <a:lstStyle/>
          <a:p>
            <a:fld id="{85BBEB17-4660-48EB-A4BD-9F77ED20CA27}" type="datetime1">
              <a:rPr lang="en-US" smtClean="0"/>
              <a:pPr/>
              <a:t>7/15/2009</a:t>
            </a:fld>
            <a:endParaRPr lang="en-US"/>
          </a:p>
        </p:txBody>
      </p:sp>
      <p:sp>
        <p:nvSpPr>
          <p:cNvPr id="8" name="Rectangle 7"/>
          <p:cNvSpPr/>
          <p:nvPr/>
        </p:nvSpPr>
        <p:spPr>
          <a:xfrm>
            <a:off x="152400" y="152400"/>
            <a:ext cx="8839200" cy="6553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advTm="1000">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1066799"/>
          </a:xfrm>
          <a:gradFill>
            <a:gsLst>
              <a:gs pos="0">
                <a:srgbClr val="D6B19C"/>
              </a:gs>
              <a:gs pos="30000">
                <a:srgbClr val="D49E6C"/>
              </a:gs>
              <a:gs pos="70000">
                <a:srgbClr val="A65528"/>
              </a:gs>
              <a:gs pos="100000">
                <a:srgbClr val="663012"/>
              </a:gs>
            </a:gsLst>
            <a:lin ang="5400000" scaled="0"/>
          </a:gradFill>
          <a:ln>
            <a:noFill/>
          </a:ln>
          <a:scene3d>
            <a:camera prst="orthographicFront"/>
            <a:lightRig rig="threePt" dir="t"/>
          </a:scene3d>
          <a:sp3d prstMaterial="powder"/>
        </p:spPr>
        <p:txBody>
          <a:bodyPr lIns="182880" tIns="182880" rIns="182880" bIns="182880">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CAN I AFFORD TO RETIRE?</a:t>
            </a:r>
            <a:endParaRPr lang="en-US" sz="6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457200" y="2590800"/>
            <a:ext cx="8229600" cy="2851150"/>
          </a:xfrm>
        </p:spPr>
        <p:txBody>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MODERATOR: BESSIE N. MOORE</a:t>
            </a:r>
          </a:p>
          <a:p>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PRESENTER: RON PITTS</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PRESENTER: JAMES W. DANIELS, Jr.</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Slide Number Placeholder 4"/>
          <p:cNvSpPr>
            <a:spLocks noGrp="1"/>
          </p:cNvSpPr>
          <p:nvPr>
            <p:ph type="sldNum" sz="quarter" idx="12"/>
          </p:nvPr>
        </p:nvSpPr>
        <p:spPr/>
        <p:txBody>
          <a:bodyPr/>
          <a:lstStyle/>
          <a:p>
            <a:fld id="{39A11F88-0FDF-CE45-8359-D3C478197267}"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Can I Afford to Retire</a:t>
            </a:r>
            <a:endParaRPr lang="en-US"/>
          </a:p>
        </p:txBody>
      </p:sp>
      <p:sp>
        <p:nvSpPr>
          <p:cNvPr id="7" name="Date Placeholder 6"/>
          <p:cNvSpPr>
            <a:spLocks noGrp="1"/>
          </p:cNvSpPr>
          <p:nvPr>
            <p:ph type="dt" sz="half" idx="10"/>
          </p:nvPr>
        </p:nvSpPr>
        <p:spPr/>
        <p:txBody>
          <a:bodyPr/>
          <a:lstStyle/>
          <a:p>
            <a:fld id="{F86EA1F5-DD7B-4CE3-A430-2FF243873BAE}" type="datetime1">
              <a:rPr lang="en-US" smtClean="0"/>
              <a:pPr/>
              <a:t>7/15/2009</a:t>
            </a:fld>
            <a:endParaRPr lang="en-US"/>
          </a:p>
        </p:txBody>
      </p:sp>
      <p:sp>
        <p:nvSpPr>
          <p:cNvPr id="9" name="Rectangle 8"/>
          <p:cNvSpPr/>
          <p:nvPr/>
        </p:nvSpPr>
        <p:spPr>
          <a:xfrm>
            <a:off x="152400" y="152400"/>
            <a:ext cx="8839200" cy="6553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advTm="1000">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577C3A-20D4-4C5F-BB0F-1326C9494958}" type="datetime1">
              <a:rPr lang="en-US" smtClean="0"/>
              <a:pPr/>
              <a:t>7/15/2009</a:t>
            </a:fld>
            <a:endParaRPr lang="en-US"/>
          </a:p>
        </p:txBody>
      </p:sp>
      <p:sp>
        <p:nvSpPr>
          <p:cNvPr id="3" name="Footer Placeholder 2"/>
          <p:cNvSpPr>
            <a:spLocks noGrp="1"/>
          </p:cNvSpPr>
          <p:nvPr>
            <p:ph type="ftr" sz="quarter" idx="11"/>
          </p:nvPr>
        </p:nvSpPr>
        <p:spPr/>
        <p:txBody>
          <a:bodyPr/>
          <a:lstStyle/>
          <a:p>
            <a:r>
              <a:rPr lang="en-US" smtClean="0"/>
              <a:t>Can I Afford to Retire</a:t>
            </a:r>
            <a:endParaRPr lang="en-US"/>
          </a:p>
        </p:txBody>
      </p:sp>
      <p:sp>
        <p:nvSpPr>
          <p:cNvPr id="4" name="Slide Number Placeholder 3"/>
          <p:cNvSpPr>
            <a:spLocks noGrp="1"/>
          </p:cNvSpPr>
          <p:nvPr>
            <p:ph type="sldNum" sz="quarter" idx="12"/>
          </p:nvPr>
        </p:nvSpPr>
        <p:spPr/>
        <p:txBody>
          <a:bodyPr/>
          <a:lstStyle/>
          <a:p>
            <a:fld id="{39A11F88-0FDF-CE45-8359-D3C478197267}" type="slidenum">
              <a:rPr lang="en-US" smtClean="0"/>
              <a:pPr/>
              <a:t>20</a:t>
            </a:fld>
            <a:endParaRPr lang="en-US"/>
          </a:p>
        </p:txBody>
      </p:sp>
      <p:sp>
        <p:nvSpPr>
          <p:cNvPr id="8" name="TextBox 7"/>
          <p:cNvSpPr txBox="1"/>
          <p:nvPr/>
        </p:nvSpPr>
        <p:spPr>
          <a:xfrm>
            <a:off x="304800" y="381000"/>
            <a:ext cx="8534400" cy="5878532"/>
          </a:xfrm>
          <a:prstGeom prst="rect">
            <a:avLst/>
          </a:prstGeom>
          <a:noFill/>
        </p:spPr>
        <p:txBody>
          <a:bodyPr wrap="square" rtlCol="0">
            <a:spAutoFit/>
          </a:bodyPr>
          <a:lstStyle/>
          <a:p>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radley Hand ITC" pitchFamily="66" charset="0"/>
              </a:rPr>
              <a:t>OUR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radley Hand ITC" pitchFamily="66" charset="0"/>
              </a:rPr>
              <a:t>FIRST MISTAKE WAS WE THOUGHT OF FREEDOM AS A PLACE</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radley Hand ITC" pitchFamily="66" charset="0"/>
              </a:rPr>
              <a:t>, RATHER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radley Hand ITC" pitchFamily="66" charset="0"/>
              </a:rPr>
              <a:t>THAN AS A CONTINUATION OF STRUGGLE.  TYRANNY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radley Hand ITC" pitchFamily="66" charset="0"/>
              </a:rPr>
              <a:t>NEVER SLEEPS</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radley Hand ITC" pitchFamily="66" charset="0"/>
              </a:rPr>
              <a:t>.</a:t>
            </a:r>
          </a:p>
          <a:p>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radley Hand ITC" pitchFamily="66" charset="0"/>
              </a:rPr>
              <a:t> </a:t>
            </a:r>
          </a:p>
          <a:p>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radley Hand ITC" pitchFamily="66" charset="0"/>
              </a:rPr>
              <a:t>OUR SECOND MISTAKE WAS THAT WE THOUGHT OF FREEDOM AS A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radley Hand ITC" pitchFamily="66" charset="0"/>
              </a:rPr>
              <a:t>G</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radley Hand ITC" pitchFamily="66" charset="0"/>
              </a:rPr>
              <a:t>OAL RATHER THAN AS A LAUNCHING PAD FROM WHICH TO REACH OUR GOALS.  WITHOUT PURPOSES, FREEDOM HARDLY MATTERS.</a:t>
            </a:r>
          </a:p>
          <a:p>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radley Hand ITC" pitchFamily="66" charset="0"/>
              </a:rPr>
              <a:t> </a:t>
            </a:r>
          </a:p>
          <a:p>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radley Hand ITC" pitchFamily="66" charset="0"/>
              </a:rPr>
              <a:t>OUR THIRD MISTAKE WAS THAT WE THOUGHT FREEDOM WAS FREE. THAT, HOWEVER IS LICENSE, NOT FREEDOM AT ALL.  FREEDOM IS BEING SHACKLED TO IDENTITY, PURPOSE AND DIRECTION, AND BEING IN CONSTANT PURSUIT.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radley Hand ITC" pitchFamily="66" charset="0"/>
              </a:rPr>
              <a:t>"AMUN HOTEP"</a:t>
            </a:r>
          </a:p>
          <a:p>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p>
          <a:p>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 WONDER IF "AMUN HOTEP" ENJOYED HIS RETIREMENT!!!</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Rectangle 8"/>
          <p:cNvSpPr/>
          <p:nvPr/>
        </p:nvSpPr>
        <p:spPr>
          <a:xfrm>
            <a:off x="152400" y="152400"/>
            <a:ext cx="8839200" cy="6553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advTm="1000">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PLACEHOLDER</a:t>
            </a:r>
            <a:endParaRPr lang="en-US" dirty="0"/>
          </a:p>
        </p:txBody>
      </p:sp>
      <p:pic>
        <p:nvPicPr>
          <p:cNvPr id="10" name="Picture Placeholder 9" descr="open highway.jpg"/>
          <p:cNvPicPr>
            <a:picLocks noGrp="1" noChangeAspect="1"/>
          </p:cNvPicPr>
          <p:nvPr>
            <p:ph type="pic" idx="1"/>
          </p:nvPr>
        </p:nvPicPr>
        <p:blipFill>
          <a:blip r:embed="rId2"/>
          <a:stretch>
            <a:fillRect/>
          </a:stretch>
        </p:blipFill>
        <p:spPr>
          <a:xfrm>
            <a:off x="3921910" y="685799"/>
            <a:ext cx="4765993" cy="3566160"/>
          </a:xfrm>
          <a:prstGeom prst="roundRect">
            <a:avLst>
              <a:gd name="adj" fmla="val 8594"/>
            </a:avLst>
          </a:prstGeom>
          <a:solidFill>
            <a:srgbClr val="FFFFFF">
              <a:shade val="85000"/>
            </a:srgbClr>
          </a:solidFill>
          <a:ln>
            <a:solidFill>
              <a:schemeClr val="accent6">
                <a:lumMod val="20000"/>
                <a:lumOff val="80000"/>
              </a:schemeClr>
            </a:solidFill>
          </a:ln>
          <a:effectLst>
            <a:reflection blurRad="12700" stA="38000" endPos="28000" dist="5000" dir="5400000" sy="-100000" algn="bl" rotWithShape="0"/>
          </a:effectLst>
        </p:spPr>
      </p:pic>
      <p:sp>
        <p:nvSpPr>
          <p:cNvPr id="9" name="Text Placeholder 8"/>
          <p:cNvSpPr>
            <a:spLocks noGrp="1"/>
          </p:cNvSpPr>
          <p:nvPr>
            <p:ph type="body" sz="half" idx="2"/>
          </p:nvPr>
        </p:nvSpPr>
        <p:spPr/>
        <p:txBody>
          <a:bodyPr/>
          <a:lstStyle/>
          <a:p>
            <a:r>
              <a:rPr lang="en-US" dirty="0" smtClean="0"/>
              <a:t>All is well and good</a:t>
            </a:r>
            <a:endParaRPr lang="en-US" dirty="0"/>
          </a:p>
        </p:txBody>
      </p:sp>
      <p:sp>
        <p:nvSpPr>
          <p:cNvPr id="4" name="Date Placeholder 3"/>
          <p:cNvSpPr>
            <a:spLocks noGrp="1"/>
          </p:cNvSpPr>
          <p:nvPr>
            <p:ph type="dt" sz="half" idx="10"/>
          </p:nvPr>
        </p:nvSpPr>
        <p:spPr/>
        <p:txBody>
          <a:bodyPr/>
          <a:lstStyle/>
          <a:p>
            <a:fld id="{459994F0-2F10-4BD5-86F7-2C74E53C9DFD}" type="datetime1">
              <a:rPr lang="en-US" smtClean="0"/>
              <a:pPr/>
              <a:t>7/15/2009</a:t>
            </a:fld>
            <a:endParaRPr lang="en-US"/>
          </a:p>
        </p:txBody>
      </p:sp>
      <p:sp>
        <p:nvSpPr>
          <p:cNvPr id="5" name="Footer Placeholder 4"/>
          <p:cNvSpPr>
            <a:spLocks noGrp="1"/>
          </p:cNvSpPr>
          <p:nvPr>
            <p:ph type="ftr" sz="quarter" idx="11"/>
          </p:nvPr>
        </p:nvSpPr>
        <p:spPr/>
        <p:txBody>
          <a:bodyPr/>
          <a:lstStyle/>
          <a:p>
            <a:r>
              <a:rPr lang="en-US" smtClean="0"/>
              <a:t>Can I Afford to Retire</a:t>
            </a:r>
            <a:endParaRPr lang="en-US"/>
          </a:p>
        </p:txBody>
      </p:sp>
      <p:sp>
        <p:nvSpPr>
          <p:cNvPr id="6" name="Slide Number Placeholder 5"/>
          <p:cNvSpPr>
            <a:spLocks noGrp="1"/>
          </p:cNvSpPr>
          <p:nvPr>
            <p:ph type="sldNum" sz="quarter" idx="12"/>
          </p:nvPr>
        </p:nvSpPr>
        <p:spPr/>
        <p:txBody>
          <a:bodyPr/>
          <a:lstStyle/>
          <a:p>
            <a:fld id="{39A11F88-0FDF-CE45-8359-D3C478197267}" type="slidenum">
              <a:rPr lang="en-US" smtClean="0"/>
              <a:pPr/>
              <a:t>21</a:t>
            </a:fld>
            <a:endParaRPr lang="en-US"/>
          </a:p>
        </p:txBody>
      </p:sp>
      <p:sp>
        <p:nvSpPr>
          <p:cNvPr id="11" name="Rectangle 10"/>
          <p:cNvSpPr/>
          <p:nvPr/>
        </p:nvSpPr>
        <p:spPr>
          <a:xfrm>
            <a:off x="152400" y="152400"/>
            <a:ext cx="8839200" cy="6553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advTm="1000">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9994F0-2F10-4BD5-86F7-2C74E53C9DFD}" type="datetime1">
              <a:rPr lang="en-US" smtClean="0"/>
              <a:pPr/>
              <a:t>7/15/2009</a:t>
            </a:fld>
            <a:endParaRPr lang="en-US"/>
          </a:p>
        </p:txBody>
      </p:sp>
      <p:sp>
        <p:nvSpPr>
          <p:cNvPr id="5" name="Footer Placeholder 4"/>
          <p:cNvSpPr>
            <a:spLocks noGrp="1"/>
          </p:cNvSpPr>
          <p:nvPr>
            <p:ph type="ftr" sz="quarter" idx="11"/>
          </p:nvPr>
        </p:nvSpPr>
        <p:spPr/>
        <p:txBody>
          <a:bodyPr/>
          <a:lstStyle/>
          <a:p>
            <a:r>
              <a:rPr lang="en-US" smtClean="0"/>
              <a:t>Can I Afford to Retire</a:t>
            </a:r>
            <a:endParaRPr lang="en-US"/>
          </a:p>
        </p:txBody>
      </p:sp>
      <p:sp>
        <p:nvSpPr>
          <p:cNvPr id="6" name="Slide Number Placeholder 5"/>
          <p:cNvSpPr>
            <a:spLocks noGrp="1"/>
          </p:cNvSpPr>
          <p:nvPr>
            <p:ph type="sldNum" sz="quarter" idx="12"/>
          </p:nvPr>
        </p:nvSpPr>
        <p:spPr/>
        <p:txBody>
          <a:bodyPr/>
          <a:lstStyle/>
          <a:p>
            <a:fld id="{39A11F88-0FDF-CE45-8359-D3C478197267}" type="slidenum">
              <a:rPr lang="en-US" smtClean="0"/>
              <a:pPr/>
              <a:t>22</a:t>
            </a:fld>
            <a:endParaRPr lang="en-US"/>
          </a:p>
        </p:txBody>
      </p:sp>
      <p:sp>
        <p:nvSpPr>
          <p:cNvPr id="7" name="TextBox 6"/>
          <p:cNvSpPr txBox="1"/>
          <p:nvPr/>
        </p:nvSpPr>
        <p:spPr>
          <a:xfrm>
            <a:off x="1524000" y="838200"/>
            <a:ext cx="6629400" cy="5355312"/>
          </a:xfrm>
          <a:prstGeom prst="rect">
            <a:avLst/>
          </a:prstGeom>
          <a:noFill/>
        </p:spPr>
        <p:txBody>
          <a:bodyPr wrap="square" rtlCol="0">
            <a:spAutoFit/>
          </a:bodyPr>
          <a:lstStyle/>
          <a:p>
            <a:r>
              <a:rPr lang="en-US" dirty="0" smtClean="0"/>
              <a:t>Written by					James Daniels</a:t>
            </a:r>
          </a:p>
          <a:p>
            <a:r>
              <a:rPr lang="en-US" dirty="0" smtClean="0"/>
              <a:t>							Ron Pitts</a:t>
            </a:r>
          </a:p>
          <a:p>
            <a:endParaRPr lang="en-US" dirty="0" smtClean="0"/>
          </a:p>
          <a:p>
            <a:r>
              <a:rPr lang="en-US" dirty="0" smtClean="0"/>
              <a:t>Moderator					Bessie Moore</a:t>
            </a:r>
          </a:p>
          <a:p>
            <a:endParaRPr lang="en-US" dirty="0" smtClean="0"/>
          </a:p>
          <a:p>
            <a:r>
              <a:rPr lang="en-US" dirty="0" smtClean="0"/>
              <a:t>Advice by					One Po Person to Another</a:t>
            </a:r>
          </a:p>
          <a:p>
            <a:endParaRPr lang="en-US" dirty="0" smtClean="0"/>
          </a:p>
          <a:p>
            <a:r>
              <a:rPr lang="en-US" dirty="0" smtClean="0"/>
              <a:t>Pictures by					Left on the Internet</a:t>
            </a:r>
          </a:p>
          <a:p>
            <a:endParaRPr lang="en-US" dirty="0" smtClean="0"/>
          </a:p>
          <a:p>
            <a:r>
              <a:rPr lang="en-US" dirty="0" smtClean="0"/>
              <a:t>Ideas by						Droopy </a:t>
            </a:r>
          </a:p>
          <a:p>
            <a:endParaRPr lang="en-US" dirty="0" smtClean="0"/>
          </a:p>
          <a:p>
            <a:r>
              <a:rPr lang="en-US" dirty="0" smtClean="0"/>
              <a:t>Sponsored by					AIG</a:t>
            </a:r>
          </a:p>
          <a:p>
            <a:endParaRPr lang="en-US" dirty="0" smtClean="0"/>
          </a:p>
          <a:p>
            <a:r>
              <a:rPr lang="en-US" dirty="0" smtClean="0"/>
              <a:t>Financial Advisor				Bernie </a:t>
            </a:r>
            <a:r>
              <a:rPr lang="en-US" dirty="0" err="1" smtClean="0"/>
              <a:t>Maddoff</a:t>
            </a:r>
            <a:endParaRPr lang="en-US" dirty="0" smtClean="0"/>
          </a:p>
          <a:p>
            <a:endParaRPr lang="en-US" dirty="0" smtClean="0"/>
          </a:p>
          <a:p>
            <a:r>
              <a:rPr lang="en-US" dirty="0" smtClean="0"/>
              <a:t>Legal Advisor					Rod R. Blagojevich</a:t>
            </a:r>
          </a:p>
          <a:p>
            <a:endParaRPr lang="en-US" dirty="0" smtClean="0"/>
          </a:p>
          <a:p>
            <a:r>
              <a:rPr lang="en-US" dirty="0" smtClean="0"/>
              <a:t>Scenery						Last Horse U Rode In On</a:t>
            </a:r>
          </a:p>
          <a:p>
            <a:endParaRPr lang="en-US" dirty="0"/>
          </a:p>
        </p:txBody>
      </p:sp>
      <p:sp>
        <p:nvSpPr>
          <p:cNvPr id="8" name="Rectangle 7"/>
          <p:cNvSpPr/>
          <p:nvPr/>
        </p:nvSpPr>
        <p:spPr>
          <a:xfrm>
            <a:off x="152400" y="152400"/>
            <a:ext cx="8839200" cy="6553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advTm="1000">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repeatCount="indefinite" fill="hold" grpId="1" nodeType="clickEffect">
                                  <p:stCondLst>
                                    <p:cond delay="1000"/>
                                  </p:stCondLst>
                                  <p:childTnLst>
                                    <p:set>
                                      <p:cBhvr>
                                        <p:cTn id="6" dur="1" fill="hold">
                                          <p:stCondLst>
                                            <p:cond delay="0"/>
                                          </p:stCondLst>
                                        </p:cTn>
                                        <p:tgtEl>
                                          <p:spTgt spid="7"/>
                                        </p:tgtEl>
                                        <p:attrNameLst>
                                          <p:attrName>style.visibility</p:attrName>
                                        </p:attrNameLst>
                                      </p:cBhvr>
                                      <p:to>
                                        <p:strVal val="visible"/>
                                      </p:to>
                                    </p:set>
                                    <p:anim calcmode="lin" valueType="num">
                                      <p:cBhvr>
                                        <p:cTn id="7" dur="15000" fill="hold"/>
                                        <p:tgtEl>
                                          <p:spTgt spid="7"/>
                                        </p:tgtEl>
                                        <p:attrNameLst>
                                          <p:attrName>ppt_x</p:attrName>
                                        </p:attrNameLst>
                                      </p:cBhvr>
                                      <p:tavLst>
                                        <p:tav tm="0">
                                          <p:val>
                                            <p:strVal val="#ppt_x"/>
                                          </p:val>
                                        </p:tav>
                                        <p:tav tm="100000">
                                          <p:val>
                                            <p:strVal val="#ppt_x"/>
                                          </p:val>
                                        </p:tav>
                                      </p:tavLst>
                                    </p:anim>
                                    <p:anim calcmode="lin" valueType="num">
                                      <p:cBhvr>
                                        <p:cTn id="8" dur="15000" fill="hold"/>
                                        <p:tgtEl>
                                          <p:spTgt spid="7"/>
                                        </p:tgtEl>
                                        <p:attrNameLst>
                                          <p:attrName>ppt_y</p:attrName>
                                        </p:attrNameLst>
                                      </p:cBhvr>
                                      <p:tavLst>
                                        <p:tav tm="0">
                                          <p:val>
                                            <p:strVal val="#ppt_y+1"/>
                                          </p:val>
                                        </p:tav>
                                        <p:tav tm="100000">
                                          <p:val>
                                            <p:strVal val="#ppt_y-1"/>
                                          </p:val>
                                        </p:tav>
                                      </p:tavLst>
                                    </p:anim>
                                  </p:childTnLst>
                                  <p:subTnLst>
                                    <p:audio>
                                      <p:cMediaNode vol="19000">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uiExpand="1"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524000"/>
          </a:xfrm>
        </p:spPr>
        <p:txBody>
          <a:bodyPr>
            <a:normAutofit/>
          </a:bodyP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WHAT THE WORKSHOP IS </a:t>
            </a:r>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NOT</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ABOUT! </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457200" y="2438399"/>
            <a:ext cx="8229600" cy="3856037"/>
          </a:xfrm>
        </p:spPr>
        <p:txBody>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HEALTH RELATED ISSUES;</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INVESTMENTS OF ANY TYPE;</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CIVIL SERVICE RETIREMENT SYSTEM (CSRS);</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FEDERAL EMPLOYEE RETIREMENT SYSTEM (FERS); AND,</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THRIFT SAVING PLAN (TSP).</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39A11F88-0FDF-CE45-8359-D3C478197267}"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Can I Afford to Retire</a:t>
            </a:r>
            <a:endParaRPr lang="en-US"/>
          </a:p>
        </p:txBody>
      </p:sp>
      <p:sp>
        <p:nvSpPr>
          <p:cNvPr id="7" name="Date Placeholder 6"/>
          <p:cNvSpPr>
            <a:spLocks noGrp="1"/>
          </p:cNvSpPr>
          <p:nvPr>
            <p:ph type="dt" sz="half" idx="10"/>
          </p:nvPr>
        </p:nvSpPr>
        <p:spPr/>
        <p:txBody>
          <a:bodyPr/>
          <a:lstStyle/>
          <a:p>
            <a:fld id="{414FE173-E6FD-4364-8540-51EE4B83E6C6}" type="datetime1">
              <a:rPr lang="en-US" smtClean="0"/>
              <a:pPr/>
              <a:t>7/15/2009</a:t>
            </a:fld>
            <a:endParaRPr lang="en-US"/>
          </a:p>
        </p:txBody>
      </p:sp>
      <p:sp>
        <p:nvSpPr>
          <p:cNvPr id="9" name="Rectangle 8"/>
          <p:cNvSpPr/>
          <p:nvPr/>
        </p:nvSpPr>
        <p:spPr>
          <a:xfrm>
            <a:off x="152400" y="152400"/>
            <a:ext cx="8839200" cy="6553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advTm="1000">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24000"/>
          </a:xfrm>
        </p:spPr>
        <p:txBody>
          <a:bodyPr>
            <a:normAutofit/>
          </a:bodyP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WHAT THE WORKSHOP </a:t>
            </a:r>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IS</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ABOUT</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457200" y="2438399"/>
            <a:ext cx="8229600" cy="3917951"/>
          </a:xfrm>
        </p:spPr>
        <p:txBody>
          <a:bodyPr>
            <a:normAutofit fontScale="85000" lnSpcReduction="20000"/>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RETIREMENT (HEADING OFF FEAR) READINESS;</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FINANCIAL MATURITY;</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FINANCIAL PLAN;</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DEBT MANAGEMENT (AVOIDING DEBT TRAPS) AND/OR DEVELOPING A DEBT-REDUCTION STRATEGY;</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RETIREMENT PLAN;</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CREDIT CARDS: THEY SHOULD BE YOUR FRIEND NOT THE ENEMY; AND,</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MANAGING YOUR BUDGET.</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lide Number Placeholder 3"/>
          <p:cNvSpPr>
            <a:spLocks noGrp="1"/>
          </p:cNvSpPr>
          <p:nvPr>
            <p:ph type="sldNum" sz="quarter" idx="12"/>
          </p:nvPr>
        </p:nvSpPr>
        <p:spPr/>
        <p:txBody>
          <a:bodyPr/>
          <a:lstStyle/>
          <a:p>
            <a:fld id="{39A11F88-0FDF-CE45-8359-D3C478197267}"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Can I Afford to Retire</a:t>
            </a:r>
            <a:endParaRPr lang="en-US"/>
          </a:p>
        </p:txBody>
      </p:sp>
      <p:sp>
        <p:nvSpPr>
          <p:cNvPr id="6" name="Date Placeholder 5"/>
          <p:cNvSpPr>
            <a:spLocks noGrp="1"/>
          </p:cNvSpPr>
          <p:nvPr>
            <p:ph type="dt" sz="half" idx="10"/>
          </p:nvPr>
        </p:nvSpPr>
        <p:spPr/>
        <p:txBody>
          <a:bodyPr/>
          <a:lstStyle/>
          <a:p>
            <a:fld id="{B2CA45BA-8673-4151-BD56-C56F9F9826C0}" type="datetime1">
              <a:rPr lang="en-US" smtClean="0"/>
              <a:pPr/>
              <a:t>7/15/2009</a:t>
            </a:fld>
            <a:endParaRPr lang="en-US"/>
          </a:p>
        </p:txBody>
      </p:sp>
      <p:sp>
        <p:nvSpPr>
          <p:cNvPr id="8" name="Rectangle 7"/>
          <p:cNvSpPr/>
          <p:nvPr/>
        </p:nvSpPr>
        <p:spPr>
          <a:xfrm>
            <a:off x="152400" y="152400"/>
            <a:ext cx="8839200" cy="6553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advTm="1000">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400" dirty="0" smtClean="0"/>
              <a:t>The Road to Retirement</a:t>
            </a:r>
            <a:endParaRPr lang="en-US" sz="2400" dirty="0"/>
          </a:p>
        </p:txBody>
      </p:sp>
      <p:pic>
        <p:nvPicPr>
          <p:cNvPr id="10" name="Picture Placeholder 9" descr="open highway.jpg"/>
          <p:cNvPicPr>
            <a:picLocks noGrp="1" noChangeAspect="1"/>
          </p:cNvPicPr>
          <p:nvPr>
            <p:ph type="pic" idx="1"/>
          </p:nvPr>
        </p:nvPicPr>
        <p:blipFill>
          <a:blip r:embed="rId2"/>
          <a:stretch>
            <a:fillRect/>
          </a:stretch>
        </p:blipFill>
        <p:spPr>
          <a:xfrm>
            <a:off x="3921910" y="685799"/>
            <a:ext cx="4765993" cy="3566160"/>
          </a:xfrm>
          <a:prstGeom prst="roundRect">
            <a:avLst>
              <a:gd name="adj" fmla="val 8594"/>
            </a:avLst>
          </a:prstGeom>
          <a:solidFill>
            <a:srgbClr val="FFFFFF">
              <a:shade val="85000"/>
            </a:srgbClr>
          </a:solidFill>
          <a:ln>
            <a:solidFill>
              <a:schemeClr val="accent6">
                <a:lumMod val="20000"/>
                <a:lumOff val="80000"/>
              </a:schemeClr>
            </a:solidFill>
          </a:ln>
          <a:effectLst>
            <a:reflection blurRad="12700" stA="38000" endPos="28000" dist="5000" dir="5400000" sy="-100000" algn="bl" rotWithShape="0"/>
          </a:effectLst>
        </p:spPr>
      </p:pic>
      <p:sp>
        <p:nvSpPr>
          <p:cNvPr id="9" name="Text Placeholder 8"/>
          <p:cNvSpPr>
            <a:spLocks noGrp="1"/>
          </p:cNvSpPr>
          <p:nvPr>
            <p:ph type="body" sz="half" idx="2"/>
          </p:nvPr>
        </p:nvSpPr>
        <p:spPr/>
        <p:txBody>
          <a:bodyPr/>
          <a:lstStyle/>
          <a:p>
            <a:r>
              <a:rPr lang="en-US" sz="1800" dirty="0" smtClean="0"/>
              <a:t>All is well and good</a:t>
            </a:r>
            <a:endParaRPr lang="en-US" sz="1800" dirty="0"/>
          </a:p>
        </p:txBody>
      </p:sp>
      <p:sp>
        <p:nvSpPr>
          <p:cNvPr id="4" name="Date Placeholder 3"/>
          <p:cNvSpPr>
            <a:spLocks noGrp="1"/>
          </p:cNvSpPr>
          <p:nvPr>
            <p:ph type="dt" sz="half" idx="10"/>
          </p:nvPr>
        </p:nvSpPr>
        <p:spPr/>
        <p:txBody>
          <a:bodyPr/>
          <a:lstStyle/>
          <a:p>
            <a:fld id="{459994F0-2F10-4BD5-86F7-2C74E53C9DFD}" type="datetime1">
              <a:rPr lang="en-US" smtClean="0"/>
              <a:pPr/>
              <a:t>7/15/2009</a:t>
            </a:fld>
            <a:endParaRPr lang="en-US"/>
          </a:p>
        </p:txBody>
      </p:sp>
      <p:sp>
        <p:nvSpPr>
          <p:cNvPr id="5" name="Footer Placeholder 4"/>
          <p:cNvSpPr>
            <a:spLocks noGrp="1"/>
          </p:cNvSpPr>
          <p:nvPr>
            <p:ph type="ftr" sz="quarter" idx="11"/>
          </p:nvPr>
        </p:nvSpPr>
        <p:spPr/>
        <p:txBody>
          <a:bodyPr/>
          <a:lstStyle/>
          <a:p>
            <a:r>
              <a:rPr lang="en-US" smtClean="0"/>
              <a:t>Can I Afford to Retire</a:t>
            </a:r>
            <a:endParaRPr lang="en-US"/>
          </a:p>
        </p:txBody>
      </p:sp>
      <p:sp>
        <p:nvSpPr>
          <p:cNvPr id="6" name="Slide Number Placeholder 5"/>
          <p:cNvSpPr>
            <a:spLocks noGrp="1"/>
          </p:cNvSpPr>
          <p:nvPr>
            <p:ph type="sldNum" sz="quarter" idx="12"/>
          </p:nvPr>
        </p:nvSpPr>
        <p:spPr/>
        <p:txBody>
          <a:bodyPr/>
          <a:lstStyle/>
          <a:p>
            <a:fld id="{39A11F88-0FDF-CE45-8359-D3C478197267}" type="slidenum">
              <a:rPr lang="en-US" smtClean="0"/>
              <a:pPr/>
              <a:t>5</a:t>
            </a:fld>
            <a:endParaRPr lang="en-US"/>
          </a:p>
        </p:txBody>
      </p:sp>
      <p:sp>
        <p:nvSpPr>
          <p:cNvPr id="11" name="Rectangle 10"/>
          <p:cNvSpPr/>
          <p:nvPr/>
        </p:nvSpPr>
        <p:spPr>
          <a:xfrm>
            <a:off x="152400" y="152400"/>
            <a:ext cx="8839200" cy="6553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advTm="1000">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DEFINITIONS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CLASSROOM PARTICIPATON: WE NEED YOUR INVOLVEMENT!</a:t>
            </a:r>
          </a:p>
          <a:p>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WHAT IS RETIREMENT?</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WHAT IS A BUDGET PLAN?</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WHAT IS A RETIREMENT PLAN? </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Slide Number Placeholder 4"/>
          <p:cNvSpPr>
            <a:spLocks noGrp="1"/>
          </p:cNvSpPr>
          <p:nvPr>
            <p:ph type="sldNum" sz="quarter" idx="12"/>
          </p:nvPr>
        </p:nvSpPr>
        <p:spPr/>
        <p:txBody>
          <a:bodyPr/>
          <a:lstStyle/>
          <a:p>
            <a:fld id="{39A11F88-0FDF-CE45-8359-D3C478197267}"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Can I Afford to Retire</a:t>
            </a:r>
            <a:endParaRPr lang="en-US"/>
          </a:p>
        </p:txBody>
      </p:sp>
      <p:sp>
        <p:nvSpPr>
          <p:cNvPr id="7" name="Date Placeholder 6"/>
          <p:cNvSpPr>
            <a:spLocks noGrp="1"/>
          </p:cNvSpPr>
          <p:nvPr>
            <p:ph type="dt" sz="half" idx="10"/>
          </p:nvPr>
        </p:nvSpPr>
        <p:spPr/>
        <p:txBody>
          <a:bodyPr/>
          <a:lstStyle/>
          <a:p>
            <a:fld id="{0247ECCF-4CB6-42F9-A17E-46954156417E}" type="datetime1">
              <a:rPr lang="en-US" smtClean="0"/>
              <a:pPr/>
              <a:t>7/15/2009</a:t>
            </a:fld>
            <a:endParaRPr lang="en-US" dirty="0"/>
          </a:p>
        </p:txBody>
      </p:sp>
      <p:sp>
        <p:nvSpPr>
          <p:cNvPr id="9" name="Rectangle 8"/>
          <p:cNvSpPr/>
          <p:nvPr/>
        </p:nvSpPr>
        <p:spPr>
          <a:xfrm>
            <a:off x="152400" y="152400"/>
            <a:ext cx="8839200" cy="6553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advTm="1000">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PLAN DEFINITION</a:t>
            </a:r>
            <a:r>
              <a:rPr lang="en-US"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 SCHEME OF ACTION OR PROCEDURE; A PROJECT OR DEFINITE PURPOSE; PLANS FOR THE FUTURE; COURSE OF ACTION,….</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PLAN REFERS TO ANY METHOD OF THINKING OUT ACTS AND PURPOSE BEFOREHAND, …</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(SCHEME: A PLAN DESIGN, OR PROGRAM OF ACTION TO BE ADOPTED AND FOLLOWED.)</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lide Number Placeholder 3"/>
          <p:cNvSpPr>
            <a:spLocks noGrp="1"/>
          </p:cNvSpPr>
          <p:nvPr>
            <p:ph type="sldNum" sz="quarter" idx="12"/>
          </p:nvPr>
        </p:nvSpPr>
        <p:spPr/>
        <p:txBody>
          <a:bodyPr/>
          <a:lstStyle/>
          <a:p>
            <a:fld id="{39A11F88-0FDF-CE45-8359-D3C478197267}"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Can I Afford to Retire</a:t>
            </a:r>
            <a:endParaRPr lang="en-US"/>
          </a:p>
        </p:txBody>
      </p:sp>
      <p:sp>
        <p:nvSpPr>
          <p:cNvPr id="6" name="Date Placeholder 5"/>
          <p:cNvSpPr>
            <a:spLocks noGrp="1"/>
          </p:cNvSpPr>
          <p:nvPr>
            <p:ph type="dt" sz="half" idx="10"/>
          </p:nvPr>
        </p:nvSpPr>
        <p:spPr/>
        <p:txBody>
          <a:bodyPr/>
          <a:lstStyle/>
          <a:p>
            <a:fld id="{625DDE63-2783-45E3-AEC4-E5B6FE806927}" type="datetime1">
              <a:rPr lang="en-US" smtClean="0"/>
              <a:pPr/>
              <a:t>7/15/2009</a:t>
            </a:fld>
            <a:endParaRPr lang="en-US"/>
          </a:p>
        </p:txBody>
      </p:sp>
      <p:sp>
        <p:nvSpPr>
          <p:cNvPr id="8" name="Rectangle 7"/>
          <p:cNvSpPr/>
          <p:nvPr/>
        </p:nvSpPr>
        <p:spPr>
          <a:xfrm>
            <a:off x="152400" y="152400"/>
            <a:ext cx="8839200" cy="6553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advTm="1000">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RETIRE(MENT) DEFINITION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REMOVAL OR WITHDRAWAL FROM AN OCCUPATION, SERVICE, OFFICE, ETC.</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TO FALL BACK OR RETREAT IN AN ORDERLY FASHION AND ACCORDING TO A PLAN</a:t>
            </a:r>
          </a:p>
          <a:p>
            <a:endParaRPr lang="en-US" dirty="0"/>
          </a:p>
        </p:txBody>
      </p:sp>
      <p:sp>
        <p:nvSpPr>
          <p:cNvPr id="4" name="Slide Number Placeholder 3"/>
          <p:cNvSpPr>
            <a:spLocks noGrp="1"/>
          </p:cNvSpPr>
          <p:nvPr>
            <p:ph type="sldNum" sz="quarter" idx="12"/>
          </p:nvPr>
        </p:nvSpPr>
        <p:spPr/>
        <p:txBody>
          <a:bodyPr/>
          <a:lstStyle/>
          <a:p>
            <a:fld id="{39A11F88-0FDF-CE45-8359-D3C478197267}"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Can I Afford to Retire</a:t>
            </a:r>
            <a:endParaRPr lang="en-US"/>
          </a:p>
        </p:txBody>
      </p:sp>
      <p:sp>
        <p:nvSpPr>
          <p:cNvPr id="6" name="Date Placeholder 5"/>
          <p:cNvSpPr>
            <a:spLocks noGrp="1"/>
          </p:cNvSpPr>
          <p:nvPr>
            <p:ph type="dt" sz="half" idx="10"/>
          </p:nvPr>
        </p:nvSpPr>
        <p:spPr/>
        <p:txBody>
          <a:bodyPr/>
          <a:lstStyle/>
          <a:p>
            <a:fld id="{9BE85CE9-C312-48FA-864B-126FDCD163AE}" type="datetime1">
              <a:rPr lang="en-US" smtClean="0"/>
              <a:pPr/>
              <a:t>7/15/2009</a:t>
            </a:fld>
            <a:endParaRPr lang="en-US"/>
          </a:p>
        </p:txBody>
      </p:sp>
      <p:sp>
        <p:nvSpPr>
          <p:cNvPr id="8" name="Rectangle 7"/>
          <p:cNvSpPr/>
          <p:nvPr/>
        </p:nvSpPr>
        <p:spPr>
          <a:xfrm>
            <a:off x="152400" y="152400"/>
            <a:ext cx="8839200" cy="6553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advTm="1000">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PLACEHOLDER</a:t>
            </a:r>
            <a:endParaRPr lang="en-US" dirty="0"/>
          </a:p>
        </p:txBody>
      </p:sp>
      <p:pic>
        <p:nvPicPr>
          <p:cNvPr id="10" name="Picture Placeholder 9" descr="open highway.jpg"/>
          <p:cNvPicPr>
            <a:picLocks noGrp="1" noChangeAspect="1"/>
          </p:cNvPicPr>
          <p:nvPr>
            <p:ph type="pic" idx="1"/>
          </p:nvPr>
        </p:nvPicPr>
        <p:blipFill>
          <a:blip r:embed="rId2"/>
          <a:stretch>
            <a:fillRect/>
          </a:stretch>
        </p:blipFill>
        <p:spPr>
          <a:xfrm>
            <a:off x="3921910" y="685799"/>
            <a:ext cx="4765993" cy="3566160"/>
          </a:xfrm>
          <a:prstGeom prst="roundRect">
            <a:avLst>
              <a:gd name="adj" fmla="val 8594"/>
            </a:avLst>
          </a:prstGeom>
          <a:solidFill>
            <a:srgbClr val="FFFFFF">
              <a:shade val="85000"/>
            </a:srgbClr>
          </a:solidFill>
          <a:ln>
            <a:solidFill>
              <a:schemeClr val="accent6">
                <a:lumMod val="20000"/>
                <a:lumOff val="80000"/>
              </a:schemeClr>
            </a:solidFill>
          </a:ln>
          <a:effectLst>
            <a:reflection blurRad="12700" stA="38000" endPos="28000" dist="5000" dir="5400000" sy="-100000" algn="bl" rotWithShape="0"/>
          </a:effectLst>
        </p:spPr>
      </p:pic>
      <p:sp>
        <p:nvSpPr>
          <p:cNvPr id="9" name="Text Placeholder 8"/>
          <p:cNvSpPr>
            <a:spLocks noGrp="1"/>
          </p:cNvSpPr>
          <p:nvPr>
            <p:ph type="body" sz="half" idx="2"/>
          </p:nvPr>
        </p:nvSpPr>
        <p:spPr/>
        <p:txBody>
          <a:bodyPr/>
          <a:lstStyle/>
          <a:p>
            <a:r>
              <a:rPr lang="en-US" dirty="0" smtClean="0"/>
              <a:t>All is well and good</a:t>
            </a:r>
            <a:endParaRPr lang="en-US" dirty="0"/>
          </a:p>
        </p:txBody>
      </p:sp>
      <p:sp>
        <p:nvSpPr>
          <p:cNvPr id="4" name="Date Placeholder 3"/>
          <p:cNvSpPr>
            <a:spLocks noGrp="1"/>
          </p:cNvSpPr>
          <p:nvPr>
            <p:ph type="dt" sz="half" idx="10"/>
          </p:nvPr>
        </p:nvSpPr>
        <p:spPr/>
        <p:txBody>
          <a:bodyPr/>
          <a:lstStyle/>
          <a:p>
            <a:fld id="{459994F0-2F10-4BD5-86F7-2C74E53C9DFD}" type="datetime1">
              <a:rPr lang="en-US" smtClean="0"/>
              <a:pPr/>
              <a:t>7/15/2009</a:t>
            </a:fld>
            <a:endParaRPr lang="en-US"/>
          </a:p>
        </p:txBody>
      </p:sp>
      <p:sp>
        <p:nvSpPr>
          <p:cNvPr id="5" name="Footer Placeholder 4"/>
          <p:cNvSpPr>
            <a:spLocks noGrp="1"/>
          </p:cNvSpPr>
          <p:nvPr>
            <p:ph type="ftr" sz="quarter" idx="11"/>
          </p:nvPr>
        </p:nvSpPr>
        <p:spPr/>
        <p:txBody>
          <a:bodyPr/>
          <a:lstStyle/>
          <a:p>
            <a:r>
              <a:rPr lang="en-US" smtClean="0"/>
              <a:t>Can I Afford to Retire</a:t>
            </a:r>
            <a:endParaRPr lang="en-US"/>
          </a:p>
        </p:txBody>
      </p:sp>
      <p:sp>
        <p:nvSpPr>
          <p:cNvPr id="6" name="Slide Number Placeholder 5"/>
          <p:cNvSpPr>
            <a:spLocks noGrp="1"/>
          </p:cNvSpPr>
          <p:nvPr>
            <p:ph type="sldNum" sz="quarter" idx="12"/>
          </p:nvPr>
        </p:nvSpPr>
        <p:spPr/>
        <p:txBody>
          <a:bodyPr/>
          <a:lstStyle/>
          <a:p>
            <a:fld id="{39A11F88-0FDF-CE45-8359-D3C478197267}" type="slidenum">
              <a:rPr lang="en-US" smtClean="0"/>
              <a:pPr/>
              <a:t>9</a:t>
            </a:fld>
            <a:endParaRPr lang="en-US"/>
          </a:p>
        </p:txBody>
      </p:sp>
      <p:sp>
        <p:nvSpPr>
          <p:cNvPr id="11" name="Rectangle 10"/>
          <p:cNvSpPr/>
          <p:nvPr/>
        </p:nvSpPr>
        <p:spPr>
          <a:xfrm>
            <a:off x="152400" y="152400"/>
            <a:ext cx="8839200" cy="6553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advTm="1000">
    <p:randomBar dir="vert"/>
  </p:transition>
  <p:timing>
    <p:tnLst>
      <p:par>
        <p:cTn id="1" dur="indefinite" restart="never" nodeType="tmRoot"/>
      </p:par>
    </p:tnLst>
  </p:timing>
</p:sld>
</file>

<file path=ppt/theme/theme1.xml><?xml version="1.0" encoding="utf-8"?>
<a:theme xmlns:a="http://schemas.openxmlformats.org/drawingml/2006/main" name="Deluxe">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Moonlight</Template>
  <TotalTime>1550</TotalTime>
  <Words>950</Words>
  <Application>Microsoft Office PowerPoint</Application>
  <PresentationFormat>On-screen Show (4:3)</PresentationFormat>
  <Paragraphs>174</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Deluxe</vt:lpstr>
      <vt:lpstr>AIM-IRS 40TH ANNUAL BUSINESS MEETING &amp; TRAINING SEMINAR</vt:lpstr>
      <vt:lpstr>      CAN I AFFORD TO RETIRE?</vt:lpstr>
      <vt:lpstr>WHAT THE WORKSHOP IS NOT ABOUT! </vt:lpstr>
      <vt:lpstr>WHAT THE WORKSHOP IS ABOUT</vt:lpstr>
      <vt:lpstr>The Road to Retirement</vt:lpstr>
      <vt:lpstr>DEFINITIONS </vt:lpstr>
      <vt:lpstr>PLAN DEFINITION </vt:lpstr>
      <vt:lpstr>RETIRE(MENT) DEFINITION </vt:lpstr>
      <vt:lpstr>PLACEHOLDER</vt:lpstr>
      <vt:lpstr>PREPARATION OF YOUR PLAN </vt:lpstr>
      <vt:lpstr>PREPARATION OF YOUR PLAN (continued)  </vt:lpstr>
      <vt:lpstr>PREPARATION OF YOUR PLAN (continued) </vt:lpstr>
      <vt:lpstr>PREPARATION OF YOUR PLAN (continued) </vt:lpstr>
      <vt:lpstr>PLACEHOLDER</vt:lpstr>
      <vt:lpstr>AVOIDING DEBT TRAPS </vt:lpstr>
      <vt:lpstr>AVOIDING DEBT TRAPS (continued) </vt:lpstr>
      <vt:lpstr>TENTATIVE BUDGET OUTLINE WORKSHEET</vt:lpstr>
      <vt:lpstr>TENTATIVE BUDGET OUTLINE  WORKSHEET (continued)</vt:lpstr>
      <vt:lpstr>TENTATIVE BUDGET OUTLINE WORKSHEET (continued)</vt:lpstr>
      <vt:lpstr>Slide 20</vt:lpstr>
      <vt:lpstr>PLACEHOLDER</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I AFFORD TO RETIRE?</dc:title>
  <dc:creator>James Daniels</dc:creator>
  <cp:lastModifiedBy>Eloise Thompson</cp:lastModifiedBy>
  <cp:revision>27</cp:revision>
  <cp:lastPrinted>2009-07-06T20:55:45Z</cp:lastPrinted>
  <dcterms:created xsi:type="dcterms:W3CDTF">2009-07-09T02:57:04Z</dcterms:created>
  <dcterms:modified xsi:type="dcterms:W3CDTF">2009-07-15T12:37:55Z</dcterms:modified>
</cp:coreProperties>
</file>