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9"/>
  </p:notesMasterIdLst>
  <p:handoutMasterIdLst>
    <p:handoutMasterId r:id="rId30"/>
  </p:handoutMasterIdLst>
  <p:sldIdLst>
    <p:sldId id="257" r:id="rId2"/>
    <p:sldId id="296" r:id="rId3"/>
    <p:sldId id="258" r:id="rId4"/>
    <p:sldId id="289" r:id="rId5"/>
    <p:sldId id="295" r:id="rId6"/>
    <p:sldId id="284" r:id="rId7"/>
    <p:sldId id="285" r:id="rId8"/>
    <p:sldId id="278" r:id="rId9"/>
    <p:sldId id="280" r:id="rId10"/>
    <p:sldId id="272" r:id="rId11"/>
    <p:sldId id="293" r:id="rId12"/>
    <p:sldId id="260" r:id="rId13"/>
    <p:sldId id="263" r:id="rId14"/>
    <p:sldId id="291" r:id="rId15"/>
    <p:sldId id="292" r:id="rId16"/>
    <p:sldId id="266" r:id="rId17"/>
    <p:sldId id="294" r:id="rId18"/>
    <p:sldId id="281" r:id="rId19"/>
    <p:sldId id="273" r:id="rId20"/>
    <p:sldId id="290" r:id="rId21"/>
    <p:sldId id="283" r:id="rId22"/>
    <p:sldId id="298" r:id="rId23"/>
    <p:sldId id="279" r:id="rId24"/>
    <p:sldId id="286" r:id="rId25"/>
    <p:sldId id="287" r:id="rId26"/>
    <p:sldId id="288" r:id="rId27"/>
    <p:sldId id="297" r:id="rId28"/>
  </p:sldIdLst>
  <p:sldSz cx="6858000" cy="9144000" type="screen4x3"/>
  <p:notesSz cx="6858000" cy="9313863"/>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849" autoAdjust="0"/>
  </p:normalViewPr>
  <p:slideViewPr>
    <p:cSldViewPr>
      <p:cViewPr varScale="1">
        <p:scale>
          <a:sx n="63" d="100"/>
          <a:sy n="63" d="100"/>
        </p:scale>
        <p:origin x="-2148" y="-114"/>
      </p:cViewPr>
      <p:guideLst>
        <p:guide orient="horz" pos="2880"/>
        <p:guide pos="2160"/>
      </p:guideLst>
    </p:cSldViewPr>
  </p:slideViewPr>
  <p:outlineViewPr>
    <p:cViewPr>
      <p:scale>
        <a:sx n="33" d="100"/>
        <a:sy n="33" d="100"/>
      </p:scale>
      <p:origin x="0" y="858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878" y="-96"/>
      </p:cViewPr>
      <p:guideLst>
        <p:guide orient="horz" pos="2933"/>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37"/>
  <c:chart>
    <c:title>
      <c:tx>
        <c:rich>
          <a:bodyPr/>
          <a:lstStyle/>
          <a:p>
            <a:pPr>
              <a:defRPr sz="2800"/>
            </a:pPr>
            <a:r>
              <a:rPr lang="en-US" sz="2800" u="sng" baseline="0" dirty="0">
                <a:solidFill>
                  <a:srgbClr val="000000"/>
                </a:solidFill>
                <a:effectLst>
                  <a:outerShdw blurRad="38100" dist="38100" dir="2700000" algn="tl">
                    <a:srgbClr val="000000">
                      <a:alpha val="43137"/>
                    </a:srgbClr>
                  </a:outerShdw>
                </a:effectLst>
              </a:rPr>
              <a:t>What the FICO Score Considers</a:t>
            </a:r>
          </a:p>
        </c:rich>
      </c:tx>
      <c:layout/>
      <c:spPr>
        <a:noFill/>
      </c:spPr>
    </c:title>
    <c:plotArea>
      <c:layout/>
      <c:pieChart>
        <c:varyColors val="1"/>
        <c:ser>
          <c:idx val="0"/>
          <c:order val="0"/>
          <c:tx>
            <c:strRef>
              <c:f>Sheet1!$B$1</c:f>
              <c:strCache>
                <c:ptCount val="1"/>
                <c:pt idx="0">
                  <c:v>Sales</c:v>
                </c:pt>
              </c:strCache>
            </c:strRef>
          </c:tx>
          <c:spPr>
            <a:ln cmpd="tri">
              <a:solidFill>
                <a:srgbClr val="000000"/>
              </a:solidFill>
            </a:ln>
            <a:effectLst>
              <a:innerShdw blurRad="469900">
                <a:prstClr val="black"/>
              </a:innerShdw>
            </a:effectLst>
          </c:spPr>
          <c:explosion val="11"/>
          <c:dLbls>
            <c:dLbl>
              <c:idx val="0"/>
              <c:layout>
                <c:manualLayout>
                  <c:x val="-0.21378090470172731"/>
                  <c:y val="7.9880659448819058E-2"/>
                </c:manualLayout>
              </c:layout>
              <c:dLblPos val="bestFit"/>
              <c:showVal val="1"/>
              <c:showCatName val="1"/>
            </c:dLbl>
            <c:dLbl>
              <c:idx val="1"/>
              <c:layout>
                <c:manualLayout>
                  <c:x val="-6.9452545283691493E-3"/>
                  <c:y val="-0.1929252788713916"/>
                </c:manualLayout>
              </c:layout>
              <c:dLblPos val="bestFit"/>
              <c:showVal val="1"/>
              <c:showCatName val="1"/>
            </c:dLbl>
            <c:dLbl>
              <c:idx val="2"/>
              <c:layout>
                <c:manualLayout>
                  <c:x val="0.14154320987654342"/>
                  <c:y val="-3.6914780183727056E-2"/>
                </c:manualLayout>
              </c:layout>
              <c:dLblPos val="bestFit"/>
              <c:showVal val="1"/>
              <c:showCatName val="1"/>
            </c:dLbl>
            <c:dLbl>
              <c:idx val="4"/>
              <c:layout/>
              <c:tx>
                <c:rich>
                  <a:bodyPr/>
                  <a:lstStyle/>
                  <a:p>
                    <a:r>
                      <a:rPr lang="en-US" dirty="0" smtClean="0"/>
                      <a:t>Credit</a:t>
                    </a:r>
                    <a:r>
                      <a:rPr lang="en-US" baseline="0" dirty="0" smtClean="0"/>
                      <a:t> Usage   </a:t>
                    </a:r>
                    <a:r>
                      <a:rPr lang="en-US" dirty="0" smtClean="0"/>
                      <a:t> </a:t>
                    </a:r>
                    <a:r>
                      <a:rPr lang="en-US" dirty="0"/>
                      <a:t>10%</a:t>
                    </a:r>
                  </a:p>
                </c:rich>
              </c:tx>
              <c:dLblPos val="bestFit"/>
              <c:showVal val="1"/>
              <c:showCatName val="1"/>
            </c:dLbl>
            <c:txPr>
              <a:bodyPr/>
              <a:lstStyle/>
              <a:p>
                <a:pPr>
                  <a:defRPr sz="1830" baseline="0">
                    <a:solidFill>
                      <a:srgbClr val="000000"/>
                    </a:solidFill>
                  </a:defRPr>
                </a:pPr>
                <a:endParaRPr lang="en-US"/>
              </a:p>
            </c:txPr>
            <c:dLblPos val="bestFit"/>
            <c:showVal val="1"/>
            <c:showCatName val="1"/>
            <c:showLeaderLines val="1"/>
          </c:dLbls>
          <c:cat>
            <c:strRef>
              <c:f>Sheet1!$A$2:$A$6</c:f>
              <c:strCache>
                <c:ptCount val="5"/>
                <c:pt idx="0">
                  <c:v>Payment History</c:v>
                </c:pt>
                <c:pt idx="1">
                  <c:v>Amount Owed</c:v>
                </c:pt>
                <c:pt idx="2">
                  <c:v>Length of History</c:v>
                </c:pt>
                <c:pt idx="3">
                  <c:v>New Credit</c:v>
                </c:pt>
                <c:pt idx="4">
                  <c:v>Types of Usage</c:v>
                </c:pt>
              </c:strCache>
            </c:strRef>
          </c:cat>
          <c:val>
            <c:numRef>
              <c:f>Sheet1!$B$2:$B$6</c:f>
              <c:numCache>
                <c:formatCode>0%</c:formatCode>
                <c:ptCount val="5"/>
                <c:pt idx="0">
                  <c:v>0.35000000000000031</c:v>
                </c:pt>
                <c:pt idx="1">
                  <c:v>0.30000000000000032</c:v>
                </c:pt>
                <c:pt idx="2">
                  <c:v>0.15000000000000022</c:v>
                </c:pt>
                <c:pt idx="3">
                  <c:v>0.1</c:v>
                </c:pt>
                <c:pt idx="4">
                  <c:v>0.1</c:v>
                </c:pt>
              </c:numCache>
            </c:numRef>
          </c:val>
        </c:ser>
        <c:firstSliceAng val="0"/>
      </c:pieChart>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38"/>
  <c:chart>
    <c:autoTitleDeleted val="1"/>
    <c:plotArea>
      <c:layout/>
      <c:barChart>
        <c:barDir val="col"/>
        <c:grouping val="clustered"/>
        <c:ser>
          <c:idx val="0"/>
          <c:order val="0"/>
          <c:tx>
            <c:strRef>
              <c:f>Sheet1!$B$1</c:f>
              <c:strCache>
                <c:ptCount val="1"/>
                <c:pt idx="0">
                  <c:v>0</c:v>
                </c:pt>
              </c:strCache>
            </c:strRef>
          </c:tx>
          <c:spPr>
            <a:solidFill>
              <a:srgbClr val="000000"/>
            </a:solidFill>
          </c:spPr>
          <c:dLbls>
            <c:dLbl>
              <c:idx val="0"/>
              <c:layout>
                <c:manualLayout>
                  <c:x val="4.1152263374485609E-3"/>
                  <c:y val="0"/>
                </c:manualLayout>
              </c:layout>
              <c:showVal val="1"/>
            </c:dLbl>
            <c:dLbl>
              <c:idx val="1"/>
              <c:layout>
                <c:manualLayout>
                  <c:x val="7.2016622922135391E-3"/>
                  <c:y val="0"/>
                </c:manualLayout>
              </c:layout>
              <c:showVal val="1"/>
            </c:dLbl>
            <c:dLbl>
              <c:idx val="2"/>
              <c:layout>
                <c:manualLayout>
                  <c:x val="6.17283950617284E-3"/>
                  <c:y val="-1.9846190461232961E-3"/>
                </c:manualLayout>
              </c:layout>
              <c:showVal val="1"/>
            </c:dLbl>
            <c:dLbl>
              <c:idx val="3"/>
              <c:layout>
                <c:manualLayout>
                  <c:x val="6.17283950617284E-3"/>
                  <c:y val="7.9384761844933423E-3"/>
                </c:manualLayout>
              </c:layout>
              <c:showVal val="1"/>
            </c:dLbl>
            <c:dLbl>
              <c:idx val="4"/>
              <c:layout>
                <c:manualLayout>
                  <c:x val="8.2304526748971218E-3"/>
                  <c:y val="5.9538571383699924E-3"/>
                </c:manualLayout>
              </c:layout>
              <c:showVal val="1"/>
            </c:dLbl>
            <c:dLbl>
              <c:idx val="6"/>
              <c:layout>
                <c:manualLayout>
                  <c:x val="1.8518518518518554E-3"/>
                  <c:y val="-1.1907714276739981E-2"/>
                </c:manualLayout>
              </c:layout>
              <c:dLblPos val="ctr"/>
              <c:showVal val="1"/>
            </c:dLbl>
            <c:dLbl>
              <c:idx val="7"/>
              <c:layout>
                <c:manualLayout>
                  <c:x val="3.4979585885097754E-3"/>
                  <c:y val="7.9384761844933423E-3"/>
                </c:manualLayout>
              </c:layout>
              <c:showVal val="1"/>
            </c:dLbl>
            <c:txPr>
              <a:bodyPr/>
              <a:lstStyle/>
              <a:p>
                <a:pPr>
                  <a:defRPr baseline="0">
                    <a:solidFill>
                      <a:srgbClr val="000000"/>
                    </a:solidFill>
                  </a:defRPr>
                </a:pPr>
                <a:endParaRPr lang="en-US"/>
              </a:p>
            </c:txPr>
            <c:showVal val="1"/>
          </c:dLbls>
          <c:cat>
            <c:strRef>
              <c:f>Sheet1!$A$2:$A$10</c:f>
              <c:strCache>
                <c:ptCount val="8"/>
                <c:pt idx="0">
                  <c:v>300-499</c:v>
                </c:pt>
                <c:pt idx="1">
                  <c:v>500-599</c:v>
                </c:pt>
                <c:pt idx="2">
                  <c:v>550-599</c:v>
                </c:pt>
                <c:pt idx="3">
                  <c:v>600-649</c:v>
                </c:pt>
                <c:pt idx="4">
                  <c:v>650-699</c:v>
                </c:pt>
                <c:pt idx="5">
                  <c:v>700-749</c:v>
                </c:pt>
                <c:pt idx="6">
                  <c:v>750-799</c:v>
                </c:pt>
                <c:pt idx="7">
                  <c:v>800+</c:v>
                </c:pt>
              </c:strCache>
            </c:strRef>
          </c:cat>
          <c:val>
            <c:numRef>
              <c:f>Sheet1!$B$2:$B$10</c:f>
              <c:numCache>
                <c:formatCode>0%</c:formatCode>
                <c:ptCount val="9"/>
                <c:pt idx="0">
                  <c:v>0.8</c:v>
                </c:pt>
                <c:pt idx="1">
                  <c:v>0.70000000000000062</c:v>
                </c:pt>
                <c:pt idx="2">
                  <c:v>0.51</c:v>
                </c:pt>
                <c:pt idx="3">
                  <c:v>0.31000000000000033</c:v>
                </c:pt>
                <c:pt idx="4">
                  <c:v>0.14000000000000001</c:v>
                </c:pt>
                <c:pt idx="5">
                  <c:v>0.05</c:v>
                </c:pt>
                <c:pt idx="6">
                  <c:v>2.0000000000000011E-2</c:v>
                </c:pt>
                <c:pt idx="7">
                  <c:v>1.0000000000000005E-2</c:v>
                </c:pt>
              </c:numCache>
            </c:numRef>
          </c:val>
        </c:ser>
        <c:gapWidth val="179"/>
        <c:axId val="83874944"/>
        <c:axId val="83876864"/>
      </c:barChart>
      <c:catAx>
        <c:axId val="83874944"/>
        <c:scaling>
          <c:orientation val="minMax"/>
        </c:scaling>
        <c:axPos val="b"/>
        <c:title>
          <c:tx>
            <c:rich>
              <a:bodyPr rot="0" vert="horz"/>
              <a:lstStyle/>
              <a:p>
                <a:pPr>
                  <a:defRPr baseline="0">
                    <a:solidFill>
                      <a:srgbClr val="000000"/>
                    </a:solidFill>
                  </a:defRPr>
                </a:pPr>
                <a:r>
                  <a:rPr lang="en-US" baseline="0">
                    <a:solidFill>
                      <a:srgbClr val="000000"/>
                    </a:solidFill>
                  </a:rPr>
                  <a:t>FICO SCORE RANGE</a:t>
                </a:r>
              </a:p>
            </c:rich>
          </c:tx>
          <c:layout/>
        </c:title>
        <c:majorTickMark val="none"/>
        <c:tickLblPos val="low"/>
        <c:txPr>
          <a:bodyPr/>
          <a:lstStyle/>
          <a:p>
            <a:pPr>
              <a:defRPr baseline="0">
                <a:solidFill>
                  <a:srgbClr val="000000"/>
                </a:solidFill>
              </a:defRPr>
            </a:pPr>
            <a:endParaRPr lang="en-US"/>
          </a:p>
        </c:txPr>
        <c:crossAx val="83876864"/>
        <c:crosses val="autoZero"/>
        <c:auto val="1"/>
        <c:lblAlgn val="ctr"/>
        <c:lblOffset val="100"/>
        <c:tickMarkSkip val="2"/>
      </c:catAx>
      <c:valAx>
        <c:axId val="83876864"/>
        <c:scaling>
          <c:orientation val="minMax"/>
          <c:max val="1"/>
          <c:min val="0"/>
        </c:scaling>
        <c:axPos val="l"/>
        <c:title>
          <c:tx>
            <c:rich>
              <a:bodyPr/>
              <a:lstStyle/>
              <a:p>
                <a:pPr>
                  <a:defRPr baseline="0">
                    <a:solidFill>
                      <a:srgbClr val="000000"/>
                    </a:solidFill>
                  </a:defRPr>
                </a:pPr>
                <a:r>
                  <a:rPr lang="en-US" baseline="0">
                    <a:solidFill>
                      <a:srgbClr val="000000"/>
                    </a:solidFill>
                  </a:rPr>
                  <a:t>RATE OF CREDIT DELINQUENCES</a:t>
                </a:r>
              </a:p>
            </c:rich>
          </c:tx>
          <c:layout/>
        </c:title>
        <c:numFmt formatCode="0%" sourceLinked="1"/>
        <c:tickLblPos val="nextTo"/>
        <c:txPr>
          <a:bodyPr/>
          <a:lstStyle/>
          <a:p>
            <a:pPr>
              <a:defRPr baseline="0">
                <a:solidFill>
                  <a:srgbClr val="000000"/>
                </a:solidFill>
              </a:defRPr>
            </a:pPr>
            <a:endParaRPr lang="en-US"/>
          </a:p>
        </c:txPr>
        <c:crossAx val="83874944"/>
        <c:crosses val="autoZero"/>
        <c:crossBetween val="between"/>
      </c:valAx>
      <c:spPr>
        <a:solidFill>
          <a:schemeClr val="bg1"/>
        </a:solidFill>
        <a:ln w="12700">
          <a:solidFill>
            <a:srgbClr val="000000">
              <a:alpha val="40000"/>
            </a:srgbClr>
          </a:solidFill>
        </a:ln>
      </c:spPr>
    </c:plotArea>
    <c:plotVisOnly val="1"/>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4" y="1"/>
            <a:ext cx="2971800" cy="465138"/>
          </a:xfrm>
          <a:prstGeom prst="rect">
            <a:avLst/>
          </a:prstGeom>
        </p:spPr>
        <p:txBody>
          <a:bodyPr vert="horz" lIns="91440" tIns="45720" rIns="91440" bIns="45720" rtlCol="0"/>
          <a:lstStyle>
            <a:lvl1pPr algn="r">
              <a:defRPr sz="1200"/>
            </a:lvl1pPr>
          </a:lstStyle>
          <a:p>
            <a:fld id="{76FCDEA1-2DB4-439B-B95E-FF762746A1A8}" type="datetimeFigureOut">
              <a:rPr lang="en-US" smtClean="0"/>
              <a:pPr/>
              <a:t>8/7/2009</a:t>
            </a:fld>
            <a:endParaRPr lang="en-US"/>
          </a:p>
        </p:txBody>
      </p:sp>
      <p:sp>
        <p:nvSpPr>
          <p:cNvPr id="4" name="Footer Placeholder 3"/>
          <p:cNvSpPr>
            <a:spLocks noGrp="1"/>
          </p:cNvSpPr>
          <p:nvPr>
            <p:ph type="ftr" sz="quarter" idx="2"/>
          </p:nvPr>
        </p:nvSpPr>
        <p:spPr>
          <a:xfrm>
            <a:off x="0" y="8847139"/>
            <a:ext cx="2971800" cy="46513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4" y="8847139"/>
            <a:ext cx="2971800" cy="465136"/>
          </a:xfrm>
          <a:prstGeom prst="rect">
            <a:avLst/>
          </a:prstGeom>
        </p:spPr>
        <p:txBody>
          <a:bodyPr vert="horz" lIns="91440" tIns="45720" rIns="91440" bIns="45720" rtlCol="0" anchor="b"/>
          <a:lstStyle>
            <a:lvl1pPr algn="r">
              <a:defRPr sz="1200"/>
            </a:lvl1pPr>
          </a:lstStyle>
          <a:p>
            <a:fld id="{5AD40607-46A6-49C9-9A7E-F49B903C85B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6585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22531" name="Rectangle 3"/>
          <p:cNvSpPr>
            <a:spLocks noGrp="1" noChangeArrowheads="1"/>
          </p:cNvSpPr>
          <p:nvPr>
            <p:ph type="dt" idx="1"/>
          </p:nvPr>
        </p:nvSpPr>
        <p:spPr bwMode="auto">
          <a:xfrm>
            <a:off x="3884614" y="0"/>
            <a:ext cx="2971800" cy="46585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25604" name="Rectangle 4"/>
          <p:cNvSpPr>
            <a:spLocks noGrp="1" noRot="1" noChangeAspect="1" noChangeArrowheads="1" noTextEdit="1"/>
          </p:cNvSpPr>
          <p:nvPr>
            <p:ph type="sldImg" idx="2"/>
          </p:nvPr>
        </p:nvSpPr>
        <p:spPr bwMode="auto">
          <a:xfrm>
            <a:off x="2119313" y="698500"/>
            <a:ext cx="2619375" cy="349250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685800" y="4424806"/>
            <a:ext cx="5486400" cy="41910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534" name="Rectangle 6"/>
          <p:cNvSpPr>
            <a:spLocks noGrp="1" noChangeArrowheads="1"/>
          </p:cNvSpPr>
          <p:nvPr>
            <p:ph type="ftr" sz="quarter" idx="4"/>
          </p:nvPr>
        </p:nvSpPr>
        <p:spPr bwMode="auto">
          <a:xfrm>
            <a:off x="0" y="8846411"/>
            <a:ext cx="2971800" cy="46585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22535" name="Rectangle 7"/>
          <p:cNvSpPr>
            <a:spLocks noGrp="1" noChangeArrowheads="1"/>
          </p:cNvSpPr>
          <p:nvPr>
            <p:ph type="sldNum" sz="quarter" idx="5"/>
          </p:nvPr>
        </p:nvSpPr>
        <p:spPr bwMode="auto">
          <a:xfrm>
            <a:off x="3884614" y="8846411"/>
            <a:ext cx="2971800" cy="46585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31E0AAB8-3B6D-45A0-BF5F-AF6566A30E5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D403FB2B-6B35-4178-8834-A6A43632906F}" type="slidenum">
              <a:rPr lang="en-US"/>
              <a:pPr/>
              <a:t>1</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Most Americans</a:t>
            </a:r>
            <a:r>
              <a:rPr lang="en-US" baseline="0" dirty="0" smtClean="0"/>
              <a:t> use less than 30% of their available credit limits.  1 in 7 uses 80% or more of available limits</a:t>
            </a:r>
            <a:endParaRPr lang="en-US" dirty="0"/>
          </a:p>
        </p:txBody>
      </p:sp>
      <p:sp>
        <p:nvSpPr>
          <p:cNvPr id="4" name="Slide Number Placeholder 3"/>
          <p:cNvSpPr>
            <a:spLocks noGrp="1"/>
          </p:cNvSpPr>
          <p:nvPr>
            <p:ph type="sldNum" sz="quarter" idx="10"/>
          </p:nvPr>
        </p:nvSpPr>
        <p:spPr/>
        <p:txBody>
          <a:bodyPr/>
          <a:lstStyle/>
          <a:p>
            <a:pPr>
              <a:defRPr/>
            </a:pPr>
            <a:fld id="{31E0AAB8-3B6D-45A0-BF5F-AF6566A30E53}" type="slidenum">
              <a:rPr lang="en-US" smtClean="0"/>
              <a:pPr>
                <a:defRPr/>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average</a:t>
            </a:r>
            <a:r>
              <a:rPr lang="en-US" baseline="0" dirty="0" smtClean="0"/>
              <a:t> American’s oldest account has been established for about 14 years.  1 in 4 has an account that ‘s been established for 20 years or more</a:t>
            </a:r>
            <a:endParaRPr lang="en-US" dirty="0"/>
          </a:p>
        </p:txBody>
      </p:sp>
      <p:sp>
        <p:nvSpPr>
          <p:cNvPr id="4" name="Slide Number Placeholder 3"/>
          <p:cNvSpPr>
            <a:spLocks noGrp="1"/>
          </p:cNvSpPr>
          <p:nvPr>
            <p:ph type="sldNum" sz="quarter" idx="10"/>
          </p:nvPr>
        </p:nvSpPr>
        <p:spPr/>
        <p:txBody>
          <a:bodyPr/>
          <a:lstStyle/>
          <a:p>
            <a:pPr>
              <a:defRPr/>
            </a:pPr>
            <a:fld id="{31E0AAB8-3B6D-45A0-BF5F-AF6566A30E53}" type="slidenum">
              <a:rPr lang="en-US" smtClean="0"/>
              <a:pPr>
                <a:defRPr/>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get</a:t>
            </a:r>
            <a:r>
              <a:rPr lang="en-US" baseline="0" dirty="0" smtClean="0"/>
              <a:t> the highest score you need to have both revolving and installment debt.  </a:t>
            </a:r>
          </a:p>
          <a:p>
            <a:r>
              <a:rPr lang="en-US" baseline="0" dirty="0" smtClean="0"/>
              <a:t>Major credit cards such as </a:t>
            </a:r>
            <a:r>
              <a:rPr lang="en-US" baseline="0" dirty="0" err="1" smtClean="0"/>
              <a:t>Mastercard</a:t>
            </a:r>
            <a:r>
              <a:rPr lang="en-US" baseline="0" dirty="0" smtClean="0"/>
              <a:t> or Visa are better than the department store or finance company credit card due more stringent requirements for those cards to be obtained.</a:t>
            </a:r>
          </a:p>
          <a:p>
            <a:endParaRPr lang="en-US" baseline="0" dirty="0" smtClean="0"/>
          </a:p>
          <a:p>
            <a:r>
              <a:rPr lang="en-US" baseline="0" dirty="0" smtClean="0"/>
              <a:t>The average American has 13 credit accounts showing on their credit report, including 9 credit cards and 4 installment loans</a:t>
            </a:r>
            <a:endParaRPr lang="en-US" dirty="0"/>
          </a:p>
        </p:txBody>
      </p:sp>
      <p:sp>
        <p:nvSpPr>
          <p:cNvPr id="4" name="Slide Number Placeholder 3"/>
          <p:cNvSpPr>
            <a:spLocks noGrp="1"/>
          </p:cNvSpPr>
          <p:nvPr>
            <p:ph type="sldNum" sz="quarter" idx="10"/>
          </p:nvPr>
        </p:nvSpPr>
        <p:spPr/>
        <p:txBody>
          <a:bodyPr/>
          <a:lstStyle/>
          <a:p>
            <a:pPr>
              <a:defRPr/>
            </a:pPr>
            <a:fld id="{31E0AAB8-3B6D-45A0-BF5F-AF6566A30E53}" type="slidenum">
              <a:rPr lang="en-US" smtClean="0"/>
              <a:pPr>
                <a:defRPr/>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average</a:t>
            </a:r>
            <a:r>
              <a:rPr lang="en-US" baseline="0" dirty="0" smtClean="0"/>
              <a:t> American has not opened an account in 20 months</a:t>
            </a:r>
            <a:endParaRPr lang="en-US" dirty="0"/>
          </a:p>
        </p:txBody>
      </p:sp>
      <p:sp>
        <p:nvSpPr>
          <p:cNvPr id="4" name="Slide Number Placeholder 3"/>
          <p:cNvSpPr>
            <a:spLocks noGrp="1"/>
          </p:cNvSpPr>
          <p:nvPr>
            <p:ph type="sldNum" sz="quarter" idx="10"/>
          </p:nvPr>
        </p:nvSpPr>
        <p:spPr/>
        <p:txBody>
          <a:bodyPr/>
          <a:lstStyle/>
          <a:p>
            <a:pPr>
              <a:defRPr/>
            </a:pPr>
            <a:fld id="{31E0AAB8-3B6D-45A0-BF5F-AF6566A30E53}" type="slidenum">
              <a:rPr lang="en-US" smtClean="0"/>
              <a:pPr>
                <a:defRPr/>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Grouping people this way is suppose</a:t>
            </a:r>
            <a:r>
              <a:rPr lang="en-US" baseline="0" dirty="0" smtClean="0"/>
              <a:t> to enhance the formula’s predictive power.  The theory is that the same behavior in different borrowers can mean different things.  Someone with a troubled credit history who suddenly opens a slew of accounts, for example, might be seen as a much greater risk that someone with a long, clean history.</a:t>
            </a:r>
          </a:p>
          <a:p>
            <a:endParaRPr lang="en-US" baseline="0" dirty="0" smtClean="0"/>
          </a:p>
          <a:p>
            <a:r>
              <a:rPr lang="en-US" baseline="0" dirty="0" smtClean="0"/>
              <a:t>People move up and down between these different scorecards.</a:t>
            </a:r>
            <a:endParaRPr lang="en-US" dirty="0"/>
          </a:p>
        </p:txBody>
      </p:sp>
      <p:sp>
        <p:nvSpPr>
          <p:cNvPr id="4" name="Slide Number Placeholder 3"/>
          <p:cNvSpPr>
            <a:spLocks noGrp="1"/>
          </p:cNvSpPr>
          <p:nvPr>
            <p:ph type="sldNum" sz="quarter" idx="10"/>
          </p:nvPr>
        </p:nvSpPr>
        <p:spPr/>
        <p:txBody>
          <a:bodyPr/>
          <a:lstStyle/>
          <a:p>
            <a:pPr>
              <a:defRPr/>
            </a:pPr>
            <a:fld id="{31E0AAB8-3B6D-45A0-BF5F-AF6566A30E53}" type="slidenum">
              <a:rPr lang="en-US" smtClean="0"/>
              <a:pPr>
                <a:defRPr/>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1E0AAB8-3B6D-45A0-BF5F-AF6566A30E53}" type="slidenum">
              <a:rPr lang="en-US" smtClean="0"/>
              <a:pPr>
                <a:defRPr/>
              </a:pPr>
              <a:t>26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1E0AAB8-3B6D-45A0-BF5F-AF6566A30E53}" type="slidenum">
              <a:rPr lang="en-US" smtClean="0"/>
              <a:pPr>
                <a:defRPr/>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1E0AAB8-3B6D-45A0-BF5F-AF6566A30E53}" type="slidenum">
              <a:rPr lang="en-US" smtClean="0"/>
              <a:pPr>
                <a:defRPr/>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1E0AAB8-3B6D-45A0-BF5F-AF6566A30E53}" type="slidenum">
              <a:rPr lang="en-US" smtClean="0"/>
              <a:pPr>
                <a:defRPr/>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1E0AAB8-3B6D-45A0-BF5F-AF6566A30E53}" type="slidenum">
              <a:rPr lang="en-US" smtClean="0"/>
              <a:pPr>
                <a:defRPr/>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1E0AAB8-3B6D-45A0-BF5F-AF6566A30E53}" type="slidenum">
              <a:rPr lang="en-US" smtClean="0"/>
              <a:pPr>
                <a:defRPr/>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1E0AAB8-3B6D-45A0-BF5F-AF6566A30E53}" type="slidenum">
              <a:rPr lang="en-US" smtClean="0"/>
              <a:pPr>
                <a:defRPr/>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1E0AAB8-3B6D-45A0-BF5F-AF6566A30E53}" type="slidenum">
              <a:rPr lang="en-US" smtClean="0"/>
              <a:pPr>
                <a:defRPr/>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More than half of Americans</a:t>
            </a:r>
            <a:r>
              <a:rPr lang="en-US" baseline="0" dirty="0" smtClean="0"/>
              <a:t> don’t have a single late payment on their credit reports.  Only 3 in 10 have ever gone 60 days or more overdue in the past 7 years.</a:t>
            </a:r>
          </a:p>
          <a:p>
            <a:endParaRPr lang="en-US" baseline="0" dirty="0" smtClean="0"/>
          </a:p>
          <a:p>
            <a:r>
              <a:rPr lang="en-US" baseline="0" dirty="0" smtClean="0"/>
              <a:t>Score focuses on 3 factors:</a:t>
            </a:r>
          </a:p>
          <a:p>
            <a:r>
              <a:rPr lang="en-US" b="1" baseline="0" dirty="0" err="1" smtClean="0"/>
              <a:t>Recency</a:t>
            </a:r>
            <a:r>
              <a:rPr lang="en-US" baseline="0" dirty="0" smtClean="0"/>
              <a:t>- how recently the borrower got into trouble.  The more time passed the less the problem affects the score.</a:t>
            </a:r>
          </a:p>
          <a:p>
            <a:r>
              <a:rPr lang="en-US" b="1" baseline="0" dirty="0" smtClean="0"/>
              <a:t>Frequency-</a:t>
            </a:r>
            <a:r>
              <a:rPr lang="en-US" b="0" baseline="0" dirty="0" smtClean="0"/>
              <a:t> the more the late payment occurs the more it affects the score</a:t>
            </a:r>
          </a:p>
          <a:p>
            <a:r>
              <a:rPr lang="en-US" b="1" baseline="0" dirty="0" smtClean="0"/>
              <a:t>Severity- “</a:t>
            </a:r>
            <a:r>
              <a:rPr lang="en-US" b="0" baseline="0" dirty="0" err="1" smtClean="0"/>
              <a:t>Heirarchy</a:t>
            </a:r>
            <a:r>
              <a:rPr lang="en-US" b="0" baseline="0" dirty="0" smtClean="0"/>
              <a:t> of badness”.  The worst the bad mark the more it affects the score</a:t>
            </a:r>
            <a:endParaRPr lang="en-US" b="1" dirty="0"/>
          </a:p>
        </p:txBody>
      </p:sp>
      <p:sp>
        <p:nvSpPr>
          <p:cNvPr id="4" name="Slide Number Placeholder 3"/>
          <p:cNvSpPr>
            <a:spLocks noGrp="1"/>
          </p:cNvSpPr>
          <p:nvPr>
            <p:ph type="sldNum" sz="quarter" idx="10"/>
          </p:nvPr>
        </p:nvSpPr>
        <p:spPr/>
        <p:txBody>
          <a:bodyPr/>
          <a:lstStyle/>
          <a:p>
            <a:pPr>
              <a:defRPr/>
            </a:pPr>
            <a:fld id="{31E0AAB8-3B6D-45A0-BF5F-AF6566A30E53}" type="slidenum">
              <a:rPr lang="en-US" smtClean="0"/>
              <a:pPr>
                <a:defRPr/>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6604000" cy="9144000"/>
            <a:chOff x="0" y="0"/>
            <a:chExt cx="5547" cy="4320"/>
          </a:xfrm>
        </p:grpSpPr>
        <p:grpSp>
          <p:nvGrpSpPr>
            <p:cNvPr id="5" name="Group 3"/>
            <p:cNvGrpSpPr>
              <a:grpSpLocks/>
            </p:cNvGrpSpPr>
            <p:nvPr userDrawn="1"/>
          </p:nvGrpSpPr>
          <p:grpSpPr bwMode="auto">
            <a:xfrm rot="-215207">
              <a:off x="3691" y="234"/>
              <a:ext cx="1857" cy="3624"/>
              <a:chOff x="3009" y="778"/>
              <a:chExt cx="1857" cy="3624"/>
            </a:xfrm>
          </p:grpSpPr>
          <p:sp>
            <p:nvSpPr>
              <p:cNvPr id="39" name="Freeform 4"/>
              <p:cNvSpPr>
                <a:spLocks/>
              </p:cNvSpPr>
              <p:nvPr userDrawn="1"/>
            </p:nvSpPr>
            <p:spPr bwMode="ltGray">
              <a:xfrm rot="12185230" flipV="1">
                <a:off x="3533" y="778"/>
                <a:ext cx="1333" cy="1485"/>
              </a:xfrm>
              <a:custGeom>
                <a:avLst/>
                <a:gdLst/>
                <a:ahLst/>
                <a:cxnLst>
                  <a:cxn ang="0">
                    <a:pos x="16" y="370"/>
                  </a:cxn>
                  <a:cxn ang="0">
                    <a:pos x="6" y="341"/>
                  </a:cxn>
                  <a:cxn ang="0">
                    <a:pos x="0" y="289"/>
                  </a:cxn>
                  <a:cxn ang="0">
                    <a:pos x="4" y="222"/>
                  </a:cxn>
                  <a:cxn ang="0">
                    <a:pos x="25" y="151"/>
                  </a:cxn>
                  <a:cxn ang="0">
                    <a:pos x="69" y="84"/>
                  </a:cxn>
                  <a:cxn ang="0">
                    <a:pos x="142" y="31"/>
                  </a:cxn>
                  <a:cxn ang="0">
                    <a:pos x="247" y="2"/>
                  </a:cxn>
                  <a:cxn ang="0">
                    <a:pos x="380" y="9"/>
                  </a:cxn>
                  <a:cxn ang="0">
                    <a:pos x="484" y="68"/>
                  </a:cxn>
                  <a:cxn ang="0">
                    <a:pos x="554" y="165"/>
                  </a:cxn>
                  <a:cxn ang="0">
                    <a:pos x="591" y="284"/>
                  </a:cxn>
                  <a:cxn ang="0">
                    <a:pos x="595" y="409"/>
                  </a:cxn>
                  <a:cxn ang="0">
                    <a:pos x="566" y="525"/>
                  </a:cxn>
                  <a:cxn ang="0">
                    <a:pos x="507" y="615"/>
                  </a:cxn>
                  <a:cxn ang="0">
                    <a:pos x="417" y="663"/>
                  </a:cxn>
                  <a:cxn ang="0">
                    <a:pos x="389" y="659"/>
                  </a:cxn>
                  <a:cxn ang="0">
                    <a:pos x="441" y="617"/>
                  </a:cxn>
                  <a:cxn ang="0">
                    <a:pos x="482" y="544"/>
                  </a:cxn>
                  <a:cxn ang="0">
                    <a:pos x="509" y="454"/>
                  </a:cxn>
                  <a:cxn ang="0">
                    <a:pos x="520" y="355"/>
                  </a:cxn>
                  <a:cxn ang="0">
                    <a:pos x="514" y="258"/>
                  </a:cxn>
                  <a:cxn ang="0">
                    <a:pos x="485" y="174"/>
                  </a:cxn>
                  <a:cxn ang="0">
                    <a:pos x="433" y="112"/>
                  </a:cxn>
                  <a:cxn ang="0">
                    <a:pos x="341" y="75"/>
                  </a:cxn>
                  <a:cxn ang="0">
                    <a:pos x="246" y="61"/>
                  </a:cxn>
                  <a:cxn ang="0">
                    <a:pos x="174" y="71"/>
                  </a:cxn>
                  <a:cxn ang="0">
                    <a:pos x="121" y="101"/>
                  </a:cxn>
                  <a:cxn ang="0">
                    <a:pos x="84" y="149"/>
                  </a:cxn>
                  <a:cxn ang="0">
                    <a:pos x="57" y="206"/>
                  </a:cxn>
                  <a:cxn ang="0">
                    <a:pos x="40" y="272"/>
                  </a:cxn>
                  <a:cxn ang="0">
                    <a:pos x="28" y="339"/>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2"/>
              </a:solidFill>
              <a:ln w="9525">
                <a:noFill/>
                <a:round/>
                <a:headEnd/>
                <a:tailEnd/>
              </a:ln>
            </p:spPr>
            <p:txBody>
              <a:bodyPr/>
              <a:lstStyle/>
              <a:p>
                <a:pPr>
                  <a:defRPr/>
                </a:pPr>
                <a:endParaRPr lang="en-US"/>
              </a:p>
            </p:txBody>
          </p:sp>
          <p:sp>
            <p:nvSpPr>
              <p:cNvPr id="40" name="Freeform 5"/>
              <p:cNvSpPr>
                <a:spLocks/>
              </p:cNvSpPr>
              <p:nvPr userDrawn="1"/>
            </p:nvSpPr>
            <p:spPr bwMode="ltGray">
              <a:xfrm rot="12185230" flipV="1">
                <a:off x="4028" y="1801"/>
                <a:ext cx="572" cy="531"/>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2"/>
              </a:solidFill>
              <a:ln w="9525">
                <a:noFill/>
                <a:round/>
                <a:headEnd/>
                <a:tailEnd/>
              </a:ln>
            </p:spPr>
            <p:txBody>
              <a:bodyPr/>
              <a:lstStyle/>
              <a:p>
                <a:pPr>
                  <a:defRPr/>
                </a:pPr>
                <a:endParaRPr lang="en-US"/>
              </a:p>
            </p:txBody>
          </p:sp>
          <p:sp>
            <p:nvSpPr>
              <p:cNvPr id="41" name="Freeform 6"/>
              <p:cNvSpPr>
                <a:spLocks/>
              </p:cNvSpPr>
              <p:nvPr userDrawn="1"/>
            </p:nvSpPr>
            <p:spPr bwMode="ltGray">
              <a:xfrm rot="12185230" flipV="1">
                <a:off x="3639" y="2167"/>
                <a:ext cx="277" cy="249"/>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2"/>
              </a:solidFill>
              <a:ln w="9525">
                <a:noFill/>
                <a:round/>
                <a:headEnd/>
                <a:tailEnd/>
              </a:ln>
            </p:spPr>
            <p:txBody>
              <a:bodyPr/>
              <a:lstStyle/>
              <a:p>
                <a:pPr>
                  <a:defRPr/>
                </a:pPr>
                <a:endParaRPr lang="en-US"/>
              </a:p>
            </p:txBody>
          </p:sp>
          <p:sp>
            <p:nvSpPr>
              <p:cNvPr id="42" name="Freeform 7"/>
              <p:cNvSpPr>
                <a:spLocks/>
              </p:cNvSpPr>
              <p:nvPr userDrawn="1"/>
            </p:nvSpPr>
            <p:spPr bwMode="ltGray">
              <a:xfrm rot="12185230" flipV="1">
                <a:off x="3978" y="977"/>
                <a:ext cx="245" cy="347"/>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2"/>
              </a:solidFill>
              <a:ln w="9525">
                <a:noFill/>
                <a:round/>
                <a:headEnd/>
                <a:tailEnd/>
              </a:ln>
            </p:spPr>
            <p:txBody>
              <a:bodyPr/>
              <a:lstStyle/>
              <a:p>
                <a:pPr>
                  <a:defRPr/>
                </a:pPr>
                <a:endParaRPr lang="en-US"/>
              </a:p>
            </p:txBody>
          </p:sp>
          <p:sp>
            <p:nvSpPr>
              <p:cNvPr id="43" name="Freeform 8"/>
              <p:cNvSpPr>
                <a:spLocks/>
              </p:cNvSpPr>
              <p:nvPr userDrawn="1"/>
            </p:nvSpPr>
            <p:spPr bwMode="ltGray">
              <a:xfrm rot="12185230" flipV="1">
                <a:off x="3844" y="2206"/>
                <a:ext cx="104" cy="209"/>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2"/>
              </a:solidFill>
              <a:ln w="9525">
                <a:noFill/>
                <a:round/>
                <a:headEnd/>
                <a:tailEnd/>
              </a:ln>
            </p:spPr>
            <p:txBody>
              <a:bodyPr/>
              <a:lstStyle/>
              <a:p>
                <a:pPr>
                  <a:defRPr/>
                </a:pPr>
                <a:endParaRPr lang="en-US"/>
              </a:p>
            </p:txBody>
          </p:sp>
          <p:sp>
            <p:nvSpPr>
              <p:cNvPr id="44" name="Freeform 9"/>
              <p:cNvSpPr>
                <a:spLocks/>
              </p:cNvSpPr>
              <p:nvPr userDrawn="1"/>
            </p:nvSpPr>
            <p:spPr bwMode="ltGray">
              <a:xfrm rot="12185230" flipV="1">
                <a:off x="3895" y="1324"/>
                <a:ext cx="120" cy="90"/>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2"/>
              </a:solidFill>
              <a:ln w="9525">
                <a:noFill/>
                <a:round/>
                <a:headEnd/>
                <a:tailEnd/>
              </a:ln>
            </p:spPr>
            <p:txBody>
              <a:bodyPr/>
              <a:lstStyle/>
              <a:p>
                <a:pPr>
                  <a:defRPr/>
                </a:pPr>
                <a:endParaRPr lang="en-US"/>
              </a:p>
            </p:txBody>
          </p:sp>
          <p:sp>
            <p:nvSpPr>
              <p:cNvPr id="45" name="Freeform 10"/>
              <p:cNvSpPr>
                <a:spLocks/>
              </p:cNvSpPr>
              <p:nvPr userDrawn="1"/>
            </p:nvSpPr>
            <p:spPr bwMode="ltGray">
              <a:xfrm rot="12185230" flipV="1">
                <a:off x="3009" y="2343"/>
                <a:ext cx="331" cy="2059"/>
              </a:xfrm>
              <a:custGeom>
                <a:avLst/>
                <a:gdLst/>
                <a:ahLst/>
                <a:cxnLst>
                  <a:cxn ang="0">
                    <a:pos x="0" y="0"/>
                  </a:cxn>
                  <a:cxn ang="0">
                    <a:pos x="6" y="6"/>
                  </a:cxn>
                  <a:cxn ang="0">
                    <a:pos x="16" y="14"/>
                  </a:cxn>
                  <a:cxn ang="0">
                    <a:pos x="28" y="24"/>
                  </a:cxn>
                  <a:cxn ang="0">
                    <a:pos x="41" y="37"/>
                  </a:cxn>
                  <a:cxn ang="0">
                    <a:pos x="58" y="53"/>
                  </a:cxn>
                  <a:cxn ang="0">
                    <a:pos x="73" y="70"/>
                  </a:cxn>
                  <a:cxn ang="0">
                    <a:pos x="88" y="90"/>
                  </a:cxn>
                  <a:cxn ang="0">
                    <a:pos x="100" y="113"/>
                  </a:cxn>
                  <a:cxn ang="0">
                    <a:pos x="112" y="137"/>
                  </a:cxn>
                  <a:cxn ang="0">
                    <a:pos x="120" y="165"/>
                  </a:cxn>
                  <a:cxn ang="0">
                    <a:pos x="124" y="196"/>
                  </a:cxn>
                  <a:cxn ang="0">
                    <a:pos x="126" y="228"/>
                  </a:cxn>
                  <a:cxn ang="0">
                    <a:pos x="120" y="264"/>
                  </a:cxn>
                  <a:cxn ang="0">
                    <a:pos x="109" y="302"/>
                  </a:cxn>
                  <a:cxn ang="0">
                    <a:pos x="92" y="342"/>
                  </a:cxn>
                  <a:cxn ang="0">
                    <a:pos x="67" y="386"/>
                  </a:cxn>
                  <a:cxn ang="0">
                    <a:pos x="39" y="436"/>
                  </a:cxn>
                  <a:cxn ang="0">
                    <a:pos x="21" y="482"/>
                  </a:cxn>
                  <a:cxn ang="0">
                    <a:pos x="10" y="525"/>
                  </a:cxn>
                  <a:cxn ang="0">
                    <a:pos x="6" y="566"/>
                  </a:cxn>
                  <a:cxn ang="0">
                    <a:pos x="6" y="605"/>
                  </a:cxn>
                  <a:cxn ang="0">
                    <a:pos x="8" y="641"/>
                  </a:cxn>
                  <a:cxn ang="0">
                    <a:pos x="12" y="673"/>
                  </a:cxn>
                  <a:cxn ang="0">
                    <a:pos x="14" y="704"/>
                  </a:cxn>
                  <a:cxn ang="0">
                    <a:pos x="41" y="688"/>
                  </a:cxn>
                  <a:cxn ang="0">
                    <a:pos x="39" y="680"/>
                  </a:cxn>
                  <a:cxn ang="0">
                    <a:pos x="36" y="657"/>
                  </a:cxn>
                  <a:cxn ang="0">
                    <a:pos x="33" y="622"/>
                  </a:cxn>
                  <a:cxn ang="0">
                    <a:pos x="35" y="575"/>
                  </a:cxn>
                  <a:cxn ang="0">
                    <a:pos x="41" y="519"/>
                  </a:cxn>
                  <a:cxn ang="0">
                    <a:pos x="58" y="455"/>
                  </a:cxn>
                  <a:cxn ang="0">
                    <a:pos x="86" y="386"/>
                  </a:cxn>
                  <a:cxn ang="0">
                    <a:pos x="129" y="313"/>
                  </a:cxn>
                  <a:cxn ang="0">
                    <a:pos x="143" y="279"/>
                  </a:cxn>
                  <a:cxn ang="0">
                    <a:pos x="149" y="235"/>
                  </a:cxn>
                  <a:cxn ang="0">
                    <a:pos x="144" y="184"/>
                  </a:cxn>
                  <a:cxn ang="0">
                    <a:pos x="131" y="134"/>
                  </a:cxn>
                  <a:cxn ang="0">
                    <a:pos x="109" y="85"/>
                  </a:cxn>
                  <a:cxn ang="0">
                    <a:pos x="81" y="44"/>
                  </a:cxn>
                  <a:cxn ang="0">
                    <a:pos x="44" y="14"/>
                  </a:cxn>
                  <a:cxn ang="0">
                    <a:pos x="0" y="0"/>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2"/>
              </a:solidFill>
              <a:ln w="9525">
                <a:noFill/>
                <a:round/>
                <a:headEnd/>
                <a:tailEnd/>
              </a:ln>
            </p:spPr>
            <p:txBody>
              <a:bodyPr/>
              <a:lstStyle/>
              <a:p>
                <a:pPr>
                  <a:defRPr/>
                </a:pPr>
                <a:endParaRPr lang="en-US"/>
              </a:p>
            </p:txBody>
          </p:sp>
        </p:grpSp>
        <p:sp>
          <p:nvSpPr>
            <p:cNvPr id="6" name="Freeform 11"/>
            <p:cNvSpPr>
              <a:spLocks/>
            </p:cNvSpPr>
            <p:nvPr userDrawn="1"/>
          </p:nvSpPr>
          <p:spPr bwMode="ltGray">
            <a:xfrm rot="373331" flipH="1">
              <a:off x="21" y="1957"/>
              <a:ext cx="324" cy="650"/>
            </a:xfrm>
            <a:custGeom>
              <a:avLst/>
              <a:gdLst/>
              <a:ahLst/>
              <a:cxnLst>
                <a:cxn ang="0">
                  <a:pos x="94" y="0"/>
                </a:cxn>
                <a:cxn ang="0">
                  <a:pos x="105" y="9"/>
                </a:cxn>
                <a:cxn ang="0">
                  <a:pos x="115" y="27"/>
                </a:cxn>
                <a:cxn ang="0">
                  <a:pos x="123" y="50"/>
                </a:cxn>
                <a:cxn ang="0">
                  <a:pos x="128" y="78"/>
                </a:cxn>
                <a:cxn ang="0">
                  <a:pos x="127" y="111"/>
                </a:cxn>
                <a:cxn ang="0">
                  <a:pos x="116" y="145"/>
                </a:cxn>
                <a:cxn ang="0">
                  <a:pos x="94" y="181"/>
                </a:cxn>
                <a:cxn ang="0">
                  <a:pos x="60" y="217"/>
                </a:cxn>
                <a:cxn ang="0">
                  <a:pos x="49" y="213"/>
                </a:cxn>
                <a:cxn ang="0">
                  <a:pos x="38" y="210"/>
                </a:cxn>
                <a:cxn ang="0">
                  <a:pos x="26" y="205"/>
                </a:cxn>
                <a:cxn ang="0">
                  <a:pos x="16" y="201"/>
                </a:cxn>
                <a:cxn ang="0">
                  <a:pos x="8" y="196"/>
                </a:cxn>
                <a:cxn ang="0">
                  <a:pos x="2" y="190"/>
                </a:cxn>
                <a:cxn ang="0">
                  <a:pos x="0" y="183"/>
                </a:cxn>
                <a:cxn ang="0">
                  <a:pos x="1" y="178"/>
                </a:cxn>
                <a:cxn ang="0">
                  <a:pos x="13" y="171"/>
                </a:cxn>
                <a:cxn ang="0">
                  <a:pos x="29" y="161"/>
                </a:cxn>
                <a:cxn ang="0">
                  <a:pos x="46" y="150"/>
                </a:cxn>
                <a:cxn ang="0">
                  <a:pos x="63" y="134"/>
                </a:cxn>
                <a:cxn ang="0">
                  <a:pos x="79" y="112"/>
                </a:cxn>
                <a:cxn ang="0">
                  <a:pos x="91" y="83"/>
                </a:cxn>
                <a:cxn ang="0">
                  <a:pos x="97" y="46"/>
                </a:cxn>
                <a:cxn ang="0">
                  <a:pos x="94" y="0"/>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folHlink"/>
            </a:solidFill>
            <a:ln w="9525">
              <a:noFill/>
              <a:round/>
              <a:headEnd/>
              <a:tailEnd/>
            </a:ln>
          </p:spPr>
          <p:txBody>
            <a:bodyPr/>
            <a:lstStyle/>
            <a:p>
              <a:pPr>
                <a:defRPr/>
              </a:pPr>
              <a:endParaRPr lang="en-US"/>
            </a:p>
          </p:txBody>
        </p:sp>
        <p:sp>
          <p:nvSpPr>
            <p:cNvPr id="7" name="Freeform 12"/>
            <p:cNvSpPr>
              <a:spLocks/>
            </p:cNvSpPr>
            <p:nvPr userDrawn="1"/>
          </p:nvSpPr>
          <p:spPr bwMode="ltGray">
            <a:xfrm>
              <a:off x="168" y="1260"/>
              <a:ext cx="1259" cy="1532"/>
            </a:xfrm>
            <a:custGeom>
              <a:avLst/>
              <a:gdLst/>
              <a:ahLst/>
              <a:cxnLst>
                <a:cxn ang="0">
                  <a:pos x="891" y="1532"/>
                </a:cxn>
                <a:cxn ang="0">
                  <a:pos x="954" y="1452"/>
                </a:cxn>
                <a:cxn ang="0">
                  <a:pos x="1032" y="1338"/>
                </a:cxn>
                <a:cxn ang="0">
                  <a:pos x="1115" y="1188"/>
                </a:cxn>
                <a:cxn ang="0">
                  <a:pos x="1194" y="1023"/>
                </a:cxn>
                <a:cxn ang="0">
                  <a:pos x="1244" y="841"/>
                </a:cxn>
                <a:cxn ang="0">
                  <a:pos x="1259" y="647"/>
                </a:cxn>
                <a:cxn ang="0">
                  <a:pos x="1230" y="463"/>
                </a:cxn>
                <a:cxn ang="0">
                  <a:pos x="1140" y="294"/>
                </a:cxn>
                <a:cxn ang="0">
                  <a:pos x="1043" y="190"/>
                </a:cxn>
                <a:cxn ang="0">
                  <a:pos x="961" y="109"/>
                </a:cxn>
                <a:cxn ang="0">
                  <a:pos x="894" y="65"/>
                </a:cxn>
                <a:cxn ang="0">
                  <a:pos x="786" y="18"/>
                </a:cxn>
                <a:cxn ang="0">
                  <a:pos x="642" y="0"/>
                </a:cxn>
                <a:cxn ang="0">
                  <a:pos x="440" y="23"/>
                </a:cxn>
                <a:cxn ang="0">
                  <a:pos x="366" y="44"/>
                </a:cxn>
                <a:cxn ang="0">
                  <a:pos x="292" y="58"/>
                </a:cxn>
                <a:cxn ang="0">
                  <a:pos x="229" y="79"/>
                </a:cxn>
                <a:cxn ang="0">
                  <a:pos x="178" y="103"/>
                </a:cxn>
                <a:cxn ang="0">
                  <a:pos x="127" y="127"/>
                </a:cxn>
                <a:cxn ang="0">
                  <a:pos x="82" y="158"/>
                </a:cxn>
                <a:cxn ang="0">
                  <a:pos x="41" y="197"/>
                </a:cxn>
                <a:cxn ang="0">
                  <a:pos x="0" y="243"/>
                </a:cxn>
                <a:cxn ang="0">
                  <a:pos x="76" y="215"/>
                </a:cxn>
                <a:cxn ang="0">
                  <a:pos x="144" y="194"/>
                </a:cxn>
                <a:cxn ang="0">
                  <a:pos x="212" y="179"/>
                </a:cxn>
                <a:cxn ang="0">
                  <a:pos x="280" y="164"/>
                </a:cxn>
                <a:cxn ang="0">
                  <a:pos x="336" y="149"/>
                </a:cxn>
                <a:cxn ang="0">
                  <a:pos x="397" y="149"/>
                </a:cxn>
                <a:cxn ang="0">
                  <a:pos x="458" y="141"/>
                </a:cxn>
                <a:cxn ang="0">
                  <a:pos x="511" y="146"/>
                </a:cxn>
                <a:cxn ang="0">
                  <a:pos x="565" y="152"/>
                </a:cxn>
                <a:cxn ang="0">
                  <a:pos x="618" y="166"/>
                </a:cxn>
                <a:cxn ang="0">
                  <a:pos x="669" y="186"/>
                </a:cxn>
                <a:cxn ang="0">
                  <a:pos x="715" y="205"/>
                </a:cxn>
                <a:cxn ang="0">
                  <a:pos x="760" y="239"/>
                </a:cxn>
                <a:cxn ang="0">
                  <a:pos x="811" y="267"/>
                </a:cxn>
                <a:cxn ang="0">
                  <a:pos x="855" y="307"/>
                </a:cxn>
                <a:cxn ang="0">
                  <a:pos x="899" y="348"/>
                </a:cxn>
                <a:cxn ang="0">
                  <a:pos x="971" y="464"/>
                </a:cxn>
                <a:cxn ang="0">
                  <a:pos x="1016" y="606"/>
                </a:cxn>
                <a:cxn ang="0">
                  <a:pos x="1027" y="774"/>
                </a:cxn>
                <a:cxn ang="0">
                  <a:pos x="1022" y="939"/>
                </a:cxn>
                <a:cxn ang="0">
                  <a:pos x="1002" y="1117"/>
                </a:cxn>
                <a:cxn ang="0">
                  <a:pos x="966" y="1279"/>
                </a:cxn>
                <a:cxn ang="0">
                  <a:pos x="933" y="1421"/>
                </a:cxn>
                <a:cxn ang="0">
                  <a:pos x="891" y="1532"/>
                </a:cxn>
              </a:cxnLst>
              <a:rect l="0" t="0" r="r" b="b"/>
              <a:pathLst>
                <a:path w="1259" h="1532">
                  <a:moveTo>
                    <a:pt x="891" y="1532"/>
                  </a:moveTo>
                  <a:lnTo>
                    <a:pt x="954" y="1452"/>
                  </a:lnTo>
                  <a:lnTo>
                    <a:pt x="1032" y="1338"/>
                  </a:lnTo>
                  <a:lnTo>
                    <a:pt x="1115" y="1188"/>
                  </a:lnTo>
                  <a:lnTo>
                    <a:pt x="1194" y="1023"/>
                  </a:lnTo>
                  <a:lnTo>
                    <a:pt x="1244" y="841"/>
                  </a:lnTo>
                  <a:lnTo>
                    <a:pt x="1259" y="647"/>
                  </a:lnTo>
                  <a:lnTo>
                    <a:pt x="1230" y="463"/>
                  </a:lnTo>
                  <a:lnTo>
                    <a:pt x="1140" y="294"/>
                  </a:lnTo>
                  <a:lnTo>
                    <a:pt x="1043" y="190"/>
                  </a:lnTo>
                  <a:lnTo>
                    <a:pt x="961" y="109"/>
                  </a:lnTo>
                  <a:lnTo>
                    <a:pt x="894" y="65"/>
                  </a:lnTo>
                  <a:lnTo>
                    <a:pt x="786" y="18"/>
                  </a:lnTo>
                  <a:lnTo>
                    <a:pt x="642" y="0"/>
                  </a:lnTo>
                  <a:lnTo>
                    <a:pt x="440" y="23"/>
                  </a:lnTo>
                  <a:lnTo>
                    <a:pt x="366" y="44"/>
                  </a:lnTo>
                  <a:lnTo>
                    <a:pt x="292" y="58"/>
                  </a:lnTo>
                  <a:lnTo>
                    <a:pt x="229" y="79"/>
                  </a:lnTo>
                  <a:lnTo>
                    <a:pt x="178" y="103"/>
                  </a:lnTo>
                  <a:lnTo>
                    <a:pt x="127" y="127"/>
                  </a:lnTo>
                  <a:lnTo>
                    <a:pt x="82" y="158"/>
                  </a:lnTo>
                  <a:lnTo>
                    <a:pt x="41" y="197"/>
                  </a:lnTo>
                  <a:lnTo>
                    <a:pt x="0" y="243"/>
                  </a:lnTo>
                  <a:lnTo>
                    <a:pt x="76" y="215"/>
                  </a:lnTo>
                  <a:lnTo>
                    <a:pt x="144" y="194"/>
                  </a:lnTo>
                  <a:lnTo>
                    <a:pt x="212" y="179"/>
                  </a:lnTo>
                  <a:lnTo>
                    <a:pt x="280" y="164"/>
                  </a:lnTo>
                  <a:lnTo>
                    <a:pt x="336" y="149"/>
                  </a:lnTo>
                  <a:lnTo>
                    <a:pt x="397" y="149"/>
                  </a:lnTo>
                  <a:lnTo>
                    <a:pt x="458" y="141"/>
                  </a:lnTo>
                  <a:lnTo>
                    <a:pt x="511" y="146"/>
                  </a:lnTo>
                  <a:lnTo>
                    <a:pt x="565" y="152"/>
                  </a:lnTo>
                  <a:lnTo>
                    <a:pt x="618" y="166"/>
                  </a:lnTo>
                  <a:lnTo>
                    <a:pt x="669" y="186"/>
                  </a:lnTo>
                  <a:lnTo>
                    <a:pt x="715" y="205"/>
                  </a:lnTo>
                  <a:lnTo>
                    <a:pt x="760" y="239"/>
                  </a:lnTo>
                  <a:lnTo>
                    <a:pt x="811" y="267"/>
                  </a:lnTo>
                  <a:lnTo>
                    <a:pt x="855" y="307"/>
                  </a:lnTo>
                  <a:lnTo>
                    <a:pt x="899" y="348"/>
                  </a:lnTo>
                  <a:lnTo>
                    <a:pt x="971" y="464"/>
                  </a:lnTo>
                  <a:lnTo>
                    <a:pt x="1016" y="606"/>
                  </a:lnTo>
                  <a:lnTo>
                    <a:pt x="1027" y="774"/>
                  </a:lnTo>
                  <a:lnTo>
                    <a:pt x="1022" y="939"/>
                  </a:lnTo>
                  <a:lnTo>
                    <a:pt x="1002" y="1117"/>
                  </a:lnTo>
                  <a:lnTo>
                    <a:pt x="966" y="1279"/>
                  </a:lnTo>
                  <a:lnTo>
                    <a:pt x="933" y="1421"/>
                  </a:lnTo>
                  <a:lnTo>
                    <a:pt x="891" y="1532"/>
                  </a:lnTo>
                  <a:close/>
                </a:path>
              </a:pathLst>
            </a:custGeom>
            <a:solidFill>
              <a:schemeClr val="folHlink"/>
            </a:solidFill>
            <a:ln w="9525">
              <a:noFill/>
              <a:round/>
              <a:headEnd/>
              <a:tailEnd/>
            </a:ln>
          </p:spPr>
          <p:txBody>
            <a:bodyPr/>
            <a:lstStyle/>
            <a:p>
              <a:pPr>
                <a:defRPr/>
              </a:pPr>
              <a:endParaRPr lang="en-US"/>
            </a:p>
          </p:txBody>
        </p:sp>
        <p:sp>
          <p:nvSpPr>
            <p:cNvPr id="8" name="Freeform 13"/>
            <p:cNvSpPr>
              <a:spLocks/>
            </p:cNvSpPr>
            <p:nvPr userDrawn="1"/>
          </p:nvSpPr>
          <p:spPr bwMode="ltGray">
            <a:xfrm>
              <a:off x="0" y="2610"/>
              <a:ext cx="801" cy="459"/>
            </a:xfrm>
            <a:custGeom>
              <a:avLst/>
              <a:gdLst/>
              <a:ahLst/>
              <a:cxnLst>
                <a:cxn ang="0">
                  <a:pos x="0" y="0"/>
                </a:cxn>
                <a:cxn ang="0">
                  <a:pos x="37" y="69"/>
                </a:cxn>
                <a:cxn ang="0">
                  <a:pos x="68" y="132"/>
                </a:cxn>
                <a:cxn ang="0">
                  <a:pos x="110" y="188"/>
                </a:cxn>
                <a:cxn ang="0">
                  <a:pos x="149" y="229"/>
                </a:cxn>
                <a:cxn ang="0">
                  <a:pos x="192" y="278"/>
                </a:cxn>
                <a:cxn ang="0">
                  <a:pos x="250" y="314"/>
                </a:cxn>
                <a:cxn ang="0">
                  <a:pos x="308" y="336"/>
                </a:cxn>
                <a:cxn ang="0">
                  <a:pos x="365" y="365"/>
                </a:cxn>
                <a:cxn ang="0">
                  <a:pos x="430" y="381"/>
                </a:cxn>
                <a:cxn ang="0">
                  <a:pos x="501" y="390"/>
                </a:cxn>
                <a:cxn ang="0">
                  <a:pos x="573" y="392"/>
                </a:cxn>
                <a:cxn ang="0">
                  <a:pos x="646" y="381"/>
                </a:cxn>
                <a:cxn ang="0">
                  <a:pos x="726" y="362"/>
                </a:cxn>
                <a:cxn ang="0">
                  <a:pos x="801" y="335"/>
                </a:cxn>
                <a:cxn ang="0">
                  <a:pos x="731" y="377"/>
                </a:cxn>
                <a:cxn ang="0">
                  <a:pos x="662" y="404"/>
                </a:cxn>
                <a:cxn ang="0">
                  <a:pos x="594" y="432"/>
                </a:cxn>
                <a:cxn ang="0">
                  <a:pos x="532" y="445"/>
                </a:cxn>
                <a:cxn ang="0">
                  <a:pos x="471" y="459"/>
                </a:cxn>
                <a:cxn ang="0">
                  <a:pos x="411" y="458"/>
                </a:cxn>
                <a:cxn ang="0">
                  <a:pos x="350" y="458"/>
                </a:cxn>
                <a:cxn ang="0">
                  <a:pos x="291" y="450"/>
                </a:cxn>
                <a:cxn ang="0">
                  <a:pos x="244" y="436"/>
                </a:cxn>
                <a:cxn ang="0">
                  <a:pos x="192" y="415"/>
                </a:cxn>
                <a:cxn ang="0">
                  <a:pos x="145" y="394"/>
                </a:cxn>
                <a:cxn ang="0">
                  <a:pos x="100" y="373"/>
                </a:cxn>
                <a:cxn ang="0">
                  <a:pos x="60" y="347"/>
                </a:cxn>
                <a:cxn ang="0">
                  <a:pos x="0" y="294"/>
                </a:cxn>
                <a:cxn ang="0">
                  <a:pos x="0" y="0"/>
                </a:cxn>
              </a:cxnLst>
              <a:rect l="0" t="0" r="r" b="b"/>
              <a:pathLst>
                <a:path w="801" h="459">
                  <a:moveTo>
                    <a:pt x="0" y="0"/>
                  </a:moveTo>
                  <a:lnTo>
                    <a:pt x="37" y="69"/>
                  </a:lnTo>
                  <a:lnTo>
                    <a:pt x="68" y="132"/>
                  </a:lnTo>
                  <a:lnTo>
                    <a:pt x="110" y="188"/>
                  </a:lnTo>
                  <a:lnTo>
                    <a:pt x="149" y="229"/>
                  </a:lnTo>
                  <a:lnTo>
                    <a:pt x="192" y="278"/>
                  </a:lnTo>
                  <a:lnTo>
                    <a:pt x="250" y="314"/>
                  </a:lnTo>
                  <a:lnTo>
                    <a:pt x="308" y="336"/>
                  </a:lnTo>
                  <a:lnTo>
                    <a:pt x="365" y="365"/>
                  </a:lnTo>
                  <a:lnTo>
                    <a:pt x="430" y="381"/>
                  </a:lnTo>
                  <a:lnTo>
                    <a:pt x="501" y="390"/>
                  </a:lnTo>
                  <a:lnTo>
                    <a:pt x="573" y="392"/>
                  </a:lnTo>
                  <a:lnTo>
                    <a:pt x="646" y="381"/>
                  </a:lnTo>
                  <a:lnTo>
                    <a:pt x="726" y="362"/>
                  </a:lnTo>
                  <a:lnTo>
                    <a:pt x="801" y="335"/>
                  </a:lnTo>
                  <a:lnTo>
                    <a:pt x="731" y="377"/>
                  </a:lnTo>
                  <a:lnTo>
                    <a:pt x="662" y="404"/>
                  </a:lnTo>
                  <a:lnTo>
                    <a:pt x="594" y="432"/>
                  </a:lnTo>
                  <a:lnTo>
                    <a:pt x="532" y="445"/>
                  </a:lnTo>
                  <a:lnTo>
                    <a:pt x="471" y="459"/>
                  </a:lnTo>
                  <a:lnTo>
                    <a:pt x="411" y="458"/>
                  </a:lnTo>
                  <a:lnTo>
                    <a:pt x="350" y="458"/>
                  </a:lnTo>
                  <a:lnTo>
                    <a:pt x="291" y="450"/>
                  </a:lnTo>
                  <a:lnTo>
                    <a:pt x="244" y="436"/>
                  </a:lnTo>
                  <a:lnTo>
                    <a:pt x="192" y="415"/>
                  </a:lnTo>
                  <a:lnTo>
                    <a:pt x="145" y="394"/>
                  </a:lnTo>
                  <a:lnTo>
                    <a:pt x="100" y="373"/>
                  </a:lnTo>
                  <a:lnTo>
                    <a:pt x="60" y="347"/>
                  </a:lnTo>
                  <a:lnTo>
                    <a:pt x="0" y="294"/>
                  </a:lnTo>
                  <a:lnTo>
                    <a:pt x="0" y="0"/>
                  </a:lnTo>
                  <a:close/>
                </a:path>
              </a:pathLst>
            </a:custGeom>
            <a:solidFill>
              <a:schemeClr val="folHlink"/>
            </a:solidFill>
            <a:ln w="9525">
              <a:noFill/>
              <a:round/>
              <a:headEnd/>
              <a:tailEnd/>
            </a:ln>
          </p:spPr>
          <p:txBody>
            <a:bodyPr/>
            <a:lstStyle/>
            <a:p>
              <a:pPr>
                <a:defRPr/>
              </a:pPr>
              <a:endParaRPr lang="en-US"/>
            </a:p>
          </p:txBody>
        </p:sp>
        <p:sp>
          <p:nvSpPr>
            <p:cNvPr id="9" name="Freeform 14"/>
            <p:cNvSpPr>
              <a:spLocks/>
            </p:cNvSpPr>
            <p:nvPr userDrawn="1"/>
          </p:nvSpPr>
          <p:spPr bwMode="ltGray">
            <a:xfrm rot="373331" flipH="1">
              <a:off x="897" y="2855"/>
              <a:ext cx="355" cy="464"/>
            </a:xfrm>
            <a:custGeom>
              <a:avLst/>
              <a:gdLst/>
              <a:ahLst/>
              <a:cxnLst>
                <a:cxn ang="0">
                  <a:pos x="75" y="0"/>
                </a:cxn>
                <a:cxn ang="0">
                  <a:pos x="0" y="25"/>
                </a:cxn>
                <a:cxn ang="0">
                  <a:pos x="3" y="26"/>
                </a:cxn>
                <a:cxn ang="0">
                  <a:pos x="14" y="29"/>
                </a:cxn>
                <a:cxn ang="0">
                  <a:pos x="29" y="36"/>
                </a:cxn>
                <a:cxn ang="0">
                  <a:pos x="46" y="47"/>
                </a:cxn>
                <a:cxn ang="0">
                  <a:pos x="66" y="62"/>
                </a:cxn>
                <a:cxn ang="0">
                  <a:pos x="84" y="80"/>
                </a:cxn>
                <a:cxn ang="0">
                  <a:pos x="102" y="103"/>
                </a:cxn>
                <a:cxn ang="0">
                  <a:pos x="116" y="132"/>
                </a:cxn>
                <a:cxn ang="0">
                  <a:pos x="117" y="120"/>
                </a:cxn>
                <a:cxn ang="0">
                  <a:pos x="115" y="107"/>
                </a:cxn>
                <a:cxn ang="0">
                  <a:pos x="108" y="90"/>
                </a:cxn>
                <a:cxn ang="0">
                  <a:pos x="99" y="74"/>
                </a:cxn>
                <a:cxn ang="0">
                  <a:pos x="89" y="58"/>
                </a:cxn>
                <a:cxn ang="0">
                  <a:pos x="78" y="45"/>
                </a:cxn>
                <a:cxn ang="0">
                  <a:pos x="67" y="36"/>
                </a:cxn>
                <a:cxn ang="0">
                  <a:pos x="58" y="32"/>
                </a:cxn>
                <a:cxn ang="0">
                  <a:pos x="69" y="29"/>
                </a:cxn>
                <a:cxn ang="0">
                  <a:pos x="79" y="28"/>
                </a:cxn>
                <a:cxn ang="0">
                  <a:pos x="89" y="26"/>
                </a:cxn>
                <a:cxn ang="0">
                  <a:pos x="98" y="25"/>
                </a:cxn>
                <a:cxn ang="0">
                  <a:pos x="105" y="24"/>
                </a:cxn>
                <a:cxn ang="0">
                  <a:pos x="109" y="22"/>
                </a:cxn>
                <a:cxn ang="0">
                  <a:pos x="113" y="21"/>
                </a:cxn>
                <a:cxn ang="0">
                  <a:pos x="114" y="21"/>
                </a:cxn>
                <a:cxn ang="0">
                  <a:pos x="75" y="0"/>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folHlink"/>
            </a:solidFill>
            <a:ln w="9525">
              <a:noFill/>
              <a:round/>
              <a:headEnd/>
              <a:tailEnd/>
            </a:ln>
          </p:spPr>
          <p:txBody>
            <a:bodyPr/>
            <a:lstStyle/>
            <a:p>
              <a:pPr>
                <a:defRPr/>
              </a:pPr>
              <a:endParaRPr lang="en-US"/>
            </a:p>
          </p:txBody>
        </p:sp>
        <p:sp>
          <p:nvSpPr>
            <p:cNvPr id="10" name="Freeform 15"/>
            <p:cNvSpPr>
              <a:spLocks/>
            </p:cNvSpPr>
            <p:nvPr userDrawn="1"/>
          </p:nvSpPr>
          <p:spPr bwMode="ltGray">
            <a:xfrm rot="373331" flipH="1">
              <a:off x="799" y="2979"/>
              <a:ext cx="87" cy="274"/>
            </a:xfrm>
            <a:custGeom>
              <a:avLst/>
              <a:gdLst/>
              <a:ahLst/>
              <a:cxnLst>
                <a:cxn ang="0">
                  <a:pos x="29" y="0"/>
                </a:cxn>
                <a:cxn ang="0">
                  <a:pos x="23" y="0"/>
                </a:cxn>
                <a:cxn ang="0">
                  <a:pos x="16" y="4"/>
                </a:cxn>
                <a:cxn ang="0">
                  <a:pos x="9" y="9"/>
                </a:cxn>
                <a:cxn ang="0">
                  <a:pos x="4" y="19"/>
                </a:cxn>
                <a:cxn ang="0">
                  <a:pos x="1" y="30"/>
                </a:cxn>
                <a:cxn ang="0">
                  <a:pos x="0" y="44"/>
                </a:cxn>
                <a:cxn ang="0">
                  <a:pos x="3" y="60"/>
                </a:cxn>
                <a:cxn ang="0">
                  <a:pos x="11" y="77"/>
                </a:cxn>
                <a:cxn ang="0">
                  <a:pos x="15" y="53"/>
                </a:cxn>
                <a:cxn ang="0">
                  <a:pos x="19" y="37"/>
                </a:cxn>
                <a:cxn ang="0">
                  <a:pos x="23" y="22"/>
                </a:cxn>
                <a:cxn ang="0">
                  <a:pos x="29" y="0"/>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folHlink"/>
            </a:solidFill>
            <a:ln w="9525">
              <a:noFill/>
              <a:round/>
              <a:headEnd/>
              <a:tailEnd/>
            </a:ln>
          </p:spPr>
          <p:txBody>
            <a:bodyPr/>
            <a:lstStyle/>
            <a:p>
              <a:pPr>
                <a:defRPr/>
              </a:pPr>
              <a:endParaRPr lang="en-US"/>
            </a:p>
          </p:txBody>
        </p:sp>
        <p:sp>
          <p:nvSpPr>
            <p:cNvPr id="11" name="Freeform 16"/>
            <p:cNvSpPr>
              <a:spLocks/>
            </p:cNvSpPr>
            <p:nvPr userDrawn="1"/>
          </p:nvSpPr>
          <p:spPr bwMode="ltGray">
            <a:xfrm>
              <a:off x="1189" y="3273"/>
              <a:ext cx="1108" cy="1047"/>
            </a:xfrm>
            <a:custGeom>
              <a:avLst/>
              <a:gdLst/>
              <a:ahLst/>
              <a:cxnLst>
                <a:cxn ang="0">
                  <a:pos x="784" y="1047"/>
                </a:cxn>
                <a:cxn ang="0">
                  <a:pos x="692" y="1011"/>
                </a:cxn>
                <a:cxn ang="0">
                  <a:pos x="607" y="945"/>
                </a:cxn>
                <a:cxn ang="0">
                  <a:pos x="517" y="861"/>
                </a:cxn>
                <a:cxn ang="0">
                  <a:pos x="432" y="776"/>
                </a:cxn>
                <a:cxn ang="0">
                  <a:pos x="350" y="677"/>
                </a:cxn>
                <a:cxn ang="0">
                  <a:pos x="266" y="563"/>
                </a:cxn>
                <a:cxn ang="0">
                  <a:pos x="188" y="447"/>
                </a:cxn>
                <a:cxn ang="0">
                  <a:pos x="122" y="325"/>
                </a:cxn>
                <a:cxn ang="0">
                  <a:pos x="65" y="211"/>
                </a:cxn>
                <a:cxn ang="0">
                  <a:pos x="21" y="101"/>
                </a:cxn>
                <a:cxn ang="0">
                  <a:pos x="0" y="0"/>
                </a:cxn>
                <a:cxn ang="0">
                  <a:pos x="109" y="217"/>
                </a:cxn>
                <a:cxn ang="0">
                  <a:pos x="209" y="378"/>
                </a:cxn>
                <a:cxn ang="0">
                  <a:pos x="294" y="500"/>
                </a:cxn>
                <a:cxn ang="0">
                  <a:pos x="373" y="590"/>
                </a:cxn>
                <a:cxn ang="0">
                  <a:pos x="441" y="661"/>
                </a:cxn>
                <a:cxn ang="0">
                  <a:pos x="506" y="713"/>
                </a:cxn>
                <a:cxn ang="0">
                  <a:pos x="564" y="754"/>
                </a:cxn>
                <a:cxn ang="0">
                  <a:pos x="620" y="801"/>
                </a:cxn>
                <a:cxn ang="0">
                  <a:pos x="754" y="899"/>
                </a:cxn>
                <a:cxn ang="0">
                  <a:pos x="925" y="977"/>
                </a:cxn>
                <a:cxn ang="0">
                  <a:pos x="1108" y="1047"/>
                </a:cxn>
                <a:cxn ang="0">
                  <a:pos x="784" y="1047"/>
                </a:cxn>
              </a:cxnLst>
              <a:rect l="0" t="0" r="r" b="b"/>
              <a:pathLst>
                <a:path w="1108" h="1047">
                  <a:moveTo>
                    <a:pt x="784" y="1047"/>
                  </a:moveTo>
                  <a:lnTo>
                    <a:pt x="692" y="1011"/>
                  </a:lnTo>
                  <a:lnTo>
                    <a:pt x="607" y="945"/>
                  </a:lnTo>
                  <a:lnTo>
                    <a:pt x="517" y="861"/>
                  </a:lnTo>
                  <a:lnTo>
                    <a:pt x="432" y="776"/>
                  </a:lnTo>
                  <a:lnTo>
                    <a:pt x="350" y="677"/>
                  </a:lnTo>
                  <a:lnTo>
                    <a:pt x="266" y="563"/>
                  </a:lnTo>
                  <a:lnTo>
                    <a:pt x="188" y="447"/>
                  </a:lnTo>
                  <a:lnTo>
                    <a:pt x="122" y="325"/>
                  </a:lnTo>
                  <a:lnTo>
                    <a:pt x="65" y="211"/>
                  </a:lnTo>
                  <a:lnTo>
                    <a:pt x="21" y="101"/>
                  </a:lnTo>
                  <a:lnTo>
                    <a:pt x="0" y="0"/>
                  </a:lnTo>
                  <a:lnTo>
                    <a:pt x="109" y="217"/>
                  </a:lnTo>
                  <a:lnTo>
                    <a:pt x="209" y="378"/>
                  </a:lnTo>
                  <a:lnTo>
                    <a:pt x="294" y="500"/>
                  </a:lnTo>
                  <a:lnTo>
                    <a:pt x="373" y="590"/>
                  </a:lnTo>
                  <a:lnTo>
                    <a:pt x="441" y="661"/>
                  </a:lnTo>
                  <a:lnTo>
                    <a:pt x="506" y="713"/>
                  </a:lnTo>
                  <a:lnTo>
                    <a:pt x="564" y="754"/>
                  </a:lnTo>
                  <a:lnTo>
                    <a:pt x="620" y="801"/>
                  </a:lnTo>
                  <a:lnTo>
                    <a:pt x="754" y="899"/>
                  </a:lnTo>
                  <a:lnTo>
                    <a:pt x="925" y="977"/>
                  </a:lnTo>
                  <a:lnTo>
                    <a:pt x="1108" y="1047"/>
                  </a:lnTo>
                  <a:lnTo>
                    <a:pt x="784" y="1047"/>
                  </a:lnTo>
                  <a:close/>
                </a:path>
              </a:pathLst>
            </a:custGeom>
            <a:solidFill>
              <a:schemeClr val="folHlink"/>
            </a:solidFill>
            <a:ln w="9525">
              <a:noFill/>
              <a:round/>
              <a:headEnd/>
              <a:tailEnd/>
            </a:ln>
          </p:spPr>
          <p:txBody>
            <a:bodyPr/>
            <a:lstStyle/>
            <a:p>
              <a:pPr>
                <a:defRPr/>
              </a:pPr>
              <a:endParaRPr lang="en-US"/>
            </a:p>
          </p:txBody>
        </p:sp>
        <p:grpSp>
          <p:nvGrpSpPr>
            <p:cNvPr id="12" name="Group 17"/>
            <p:cNvGrpSpPr>
              <a:grpSpLocks/>
            </p:cNvGrpSpPr>
            <p:nvPr userDrawn="1"/>
          </p:nvGrpSpPr>
          <p:grpSpPr bwMode="auto">
            <a:xfrm rot="3220060">
              <a:off x="2638" y="752"/>
              <a:ext cx="569" cy="632"/>
              <a:chOff x="1727" y="866"/>
              <a:chExt cx="129" cy="156"/>
            </a:xfrm>
          </p:grpSpPr>
          <p:sp>
            <p:nvSpPr>
              <p:cNvPr id="36" name="Freeform 18"/>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37" name="Freeform 19"/>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38" name="Freeform 20"/>
              <p:cNvSpPr>
                <a:spLocks/>
              </p:cNvSpPr>
              <p:nvPr userDrawn="1"/>
            </p:nvSpPr>
            <p:spPr bwMode="ltGray">
              <a:xfrm>
                <a:off x="1772" y="997"/>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grpSp>
          <p:nvGrpSpPr>
            <p:cNvPr id="13" name="Group 21"/>
            <p:cNvGrpSpPr>
              <a:grpSpLocks/>
            </p:cNvGrpSpPr>
            <p:nvPr userDrawn="1"/>
          </p:nvGrpSpPr>
          <p:grpSpPr bwMode="auto">
            <a:xfrm rot="-6691250">
              <a:off x="3643" y="129"/>
              <a:ext cx="356" cy="608"/>
              <a:chOff x="1727" y="866"/>
              <a:chExt cx="129" cy="157"/>
            </a:xfrm>
          </p:grpSpPr>
          <p:sp>
            <p:nvSpPr>
              <p:cNvPr id="33" name="Freeform 22"/>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34" name="Freeform 23"/>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35" name="Freeform 24"/>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grpSp>
          <p:nvGrpSpPr>
            <p:cNvPr id="14" name="Group 25"/>
            <p:cNvGrpSpPr>
              <a:grpSpLocks/>
            </p:cNvGrpSpPr>
            <p:nvPr userDrawn="1"/>
          </p:nvGrpSpPr>
          <p:grpSpPr bwMode="auto">
            <a:xfrm rot="8524840">
              <a:off x="674" y="3302"/>
              <a:ext cx="500" cy="504"/>
              <a:chOff x="1727" y="866"/>
              <a:chExt cx="129" cy="157"/>
            </a:xfrm>
          </p:grpSpPr>
          <p:sp>
            <p:nvSpPr>
              <p:cNvPr id="30" name="Freeform 26"/>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31" name="Freeform 27"/>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32" name="Freeform 28"/>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grpSp>
          <p:nvGrpSpPr>
            <p:cNvPr id="15" name="Group 29"/>
            <p:cNvGrpSpPr>
              <a:grpSpLocks/>
            </p:cNvGrpSpPr>
            <p:nvPr userDrawn="1"/>
          </p:nvGrpSpPr>
          <p:grpSpPr bwMode="auto">
            <a:xfrm rot="4106450" flipH="1">
              <a:off x="392" y="279"/>
              <a:ext cx="708" cy="887"/>
              <a:chOff x="1727" y="867"/>
              <a:chExt cx="129" cy="156"/>
            </a:xfrm>
          </p:grpSpPr>
          <p:sp>
            <p:nvSpPr>
              <p:cNvPr id="27" name="Freeform 30"/>
              <p:cNvSpPr>
                <a:spLocks/>
              </p:cNvSpPr>
              <p:nvPr userDrawn="1"/>
            </p:nvSpPr>
            <p:spPr bwMode="ltGray">
              <a:xfrm>
                <a:off x="1727" y="867"/>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28" name="Freeform 31"/>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29" name="Freeform 32"/>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grpSp>
          <p:nvGrpSpPr>
            <p:cNvPr id="16" name="Group 33"/>
            <p:cNvGrpSpPr>
              <a:grpSpLocks/>
            </p:cNvGrpSpPr>
            <p:nvPr userDrawn="1"/>
          </p:nvGrpSpPr>
          <p:grpSpPr bwMode="auto">
            <a:xfrm rot="10015322" flipH="1">
              <a:off x="4615" y="2392"/>
              <a:ext cx="708" cy="891"/>
              <a:chOff x="1727" y="866"/>
              <a:chExt cx="129" cy="157"/>
            </a:xfrm>
          </p:grpSpPr>
          <p:sp>
            <p:nvSpPr>
              <p:cNvPr id="24" name="Freeform 34"/>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25" name="Freeform 35"/>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26" name="Freeform 36"/>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sp>
          <p:nvSpPr>
            <p:cNvPr id="17" name="Freeform 37"/>
            <p:cNvSpPr>
              <a:spLocks/>
            </p:cNvSpPr>
            <p:nvPr userDrawn="1"/>
          </p:nvSpPr>
          <p:spPr bwMode="ltGray">
            <a:xfrm>
              <a:off x="1217" y="2"/>
              <a:ext cx="861" cy="886"/>
            </a:xfrm>
            <a:custGeom>
              <a:avLst/>
              <a:gdLst/>
              <a:ahLst/>
              <a:cxnLst>
                <a:cxn ang="0">
                  <a:pos x="0" y="0"/>
                </a:cxn>
                <a:cxn ang="0">
                  <a:pos x="6" y="107"/>
                </a:cxn>
                <a:cxn ang="0">
                  <a:pos x="37" y="262"/>
                </a:cxn>
                <a:cxn ang="0">
                  <a:pos x="83" y="410"/>
                </a:cxn>
                <a:cxn ang="0">
                  <a:pos x="149" y="546"/>
                </a:cxn>
                <a:cxn ang="0">
                  <a:pos x="237" y="666"/>
                </a:cxn>
                <a:cxn ang="0">
                  <a:pos x="338" y="764"/>
                </a:cxn>
                <a:cxn ang="0">
                  <a:pos x="450" y="838"/>
                </a:cxn>
                <a:cxn ang="0">
                  <a:pos x="579" y="879"/>
                </a:cxn>
                <a:cxn ang="0">
                  <a:pos x="714" y="886"/>
                </a:cxn>
                <a:cxn ang="0">
                  <a:pos x="862" y="851"/>
                </a:cxn>
                <a:cxn ang="0">
                  <a:pos x="784" y="856"/>
                </a:cxn>
                <a:cxn ang="0">
                  <a:pos x="700" y="835"/>
                </a:cxn>
                <a:cxn ang="0">
                  <a:pos x="621" y="794"/>
                </a:cxn>
                <a:cxn ang="0">
                  <a:pos x="542" y="728"/>
                </a:cxn>
                <a:cxn ang="0">
                  <a:pos x="466" y="649"/>
                </a:cxn>
                <a:cxn ang="0">
                  <a:pos x="397" y="557"/>
                </a:cxn>
                <a:cxn ang="0">
                  <a:pos x="334" y="454"/>
                </a:cxn>
                <a:cxn ang="0">
                  <a:pos x="279" y="339"/>
                </a:cxn>
                <a:cxn ang="0">
                  <a:pos x="238" y="225"/>
                </a:cxn>
                <a:cxn ang="0">
                  <a:pos x="205" y="105"/>
                </a:cxn>
                <a:cxn ang="0">
                  <a:pos x="184" y="3"/>
                </a:cxn>
              </a:cxnLst>
              <a:rect l="0" t="0" r="r" b="b"/>
              <a:pathLst>
                <a:path w="862" h="886">
                  <a:moveTo>
                    <a:pt x="0" y="0"/>
                  </a:moveTo>
                  <a:lnTo>
                    <a:pt x="6" y="107"/>
                  </a:lnTo>
                  <a:lnTo>
                    <a:pt x="37" y="262"/>
                  </a:lnTo>
                  <a:lnTo>
                    <a:pt x="83" y="410"/>
                  </a:lnTo>
                  <a:lnTo>
                    <a:pt x="149" y="546"/>
                  </a:lnTo>
                  <a:lnTo>
                    <a:pt x="237" y="666"/>
                  </a:lnTo>
                  <a:lnTo>
                    <a:pt x="338" y="764"/>
                  </a:lnTo>
                  <a:lnTo>
                    <a:pt x="450" y="838"/>
                  </a:lnTo>
                  <a:lnTo>
                    <a:pt x="579" y="879"/>
                  </a:lnTo>
                  <a:lnTo>
                    <a:pt x="714" y="886"/>
                  </a:lnTo>
                  <a:lnTo>
                    <a:pt x="862" y="851"/>
                  </a:lnTo>
                  <a:lnTo>
                    <a:pt x="784" y="856"/>
                  </a:lnTo>
                  <a:lnTo>
                    <a:pt x="700" y="835"/>
                  </a:lnTo>
                  <a:lnTo>
                    <a:pt x="621" y="794"/>
                  </a:lnTo>
                  <a:lnTo>
                    <a:pt x="542" y="728"/>
                  </a:lnTo>
                  <a:lnTo>
                    <a:pt x="466" y="649"/>
                  </a:lnTo>
                  <a:lnTo>
                    <a:pt x="397" y="557"/>
                  </a:lnTo>
                  <a:lnTo>
                    <a:pt x="334" y="454"/>
                  </a:lnTo>
                  <a:lnTo>
                    <a:pt x="279" y="339"/>
                  </a:lnTo>
                  <a:lnTo>
                    <a:pt x="238" y="225"/>
                  </a:lnTo>
                  <a:lnTo>
                    <a:pt x="205" y="105"/>
                  </a:lnTo>
                  <a:lnTo>
                    <a:pt x="184" y="3"/>
                  </a:lnTo>
                </a:path>
              </a:pathLst>
            </a:custGeom>
            <a:solidFill>
              <a:schemeClr val="accent1"/>
            </a:solidFill>
            <a:ln w="9525">
              <a:noFill/>
              <a:round/>
              <a:headEnd/>
              <a:tailEnd/>
            </a:ln>
          </p:spPr>
          <p:txBody>
            <a:bodyPr/>
            <a:lstStyle/>
            <a:p>
              <a:pPr>
                <a:defRPr/>
              </a:pPr>
              <a:endParaRPr lang="en-US"/>
            </a:p>
          </p:txBody>
        </p:sp>
        <p:sp>
          <p:nvSpPr>
            <p:cNvPr id="18" name="Freeform 38"/>
            <p:cNvSpPr>
              <a:spLocks/>
            </p:cNvSpPr>
            <p:nvPr userDrawn="1"/>
          </p:nvSpPr>
          <p:spPr bwMode="ltGray">
            <a:xfrm rot="9832527" flipV="1">
              <a:off x="2157" y="102"/>
              <a:ext cx="681" cy="593"/>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headEnd/>
              <a:tailEnd/>
            </a:ln>
          </p:spPr>
          <p:txBody>
            <a:bodyPr/>
            <a:lstStyle/>
            <a:p>
              <a:pPr>
                <a:defRPr/>
              </a:pPr>
              <a:endParaRPr lang="en-US"/>
            </a:p>
          </p:txBody>
        </p:sp>
        <p:sp>
          <p:nvSpPr>
            <p:cNvPr id="19" name="Freeform 39"/>
            <p:cNvSpPr>
              <a:spLocks/>
            </p:cNvSpPr>
            <p:nvPr userDrawn="1"/>
          </p:nvSpPr>
          <p:spPr bwMode="ltGray">
            <a:xfrm rot="9832527" flipV="1">
              <a:off x="1997" y="858"/>
              <a:ext cx="329" cy="278"/>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headEnd/>
              <a:tailEnd/>
            </a:ln>
          </p:spPr>
          <p:txBody>
            <a:bodyPr/>
            <a:lstStyle/>
            <a:p>
              <a:pPr>
                <a:defRPr/>
              </a:pPr>
              <a:endParaRPr lang="en-US"/>
            </a:p>
          </p:txBody>
        </p:sp>
        <p:sp>
          <p:nvSpPr>
            <p:cNvPr id="20" name="Freeform 40"/>
            <p:cNvSpPr>
              <a:spLocks/>
            </p:cNvSpPr>
            <p:nvPr userDrawn="1"/>
          </p:nvSpPr>
          <p:spPr bwMode="ltGray">
            <a:xfrm rot="9832527" flipV="1">
              <a:off x="2224" y="808"/>
              <a:ext cx="123" cy="233"/>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headEnd/>
              <a:tailEnd/>
            </a:ln>
          </p:spPr>
          <p:txBody>
            <a:bodyPr/>
            <a:lstStyle/>
            <a:p>
              <a:pPr>
                <a:defRPr/>
              </a:pPr>
              <a:endParaRPr lang="en-US"/>
            </a:p>
          </p:txBody>
        </p:sp>
        <p:sp>
          <p:nvSpPr>
            <p:cNvPr id="21" name="Freeform 41"/>
            <p:cNvSpPr>
              <a:spLocks/>
            </p:cNvSpPr>
            <p:nvPr userDrawn="1"/>
          </p:nvSpPr>
          <p:spPr bwMode="ltGray">
            <a:xfrm>
              <a:off x="1603" y="0"/>
              <a:ext cx="124" cy="121"/>
            </a:xfrm>
            <a:custGeom>
              <a:avLst/>
              <a:gdLst/>
              <a:ahLst/>
              <a:cxnLst>
                <a:cxn ang="0">
                  <a:pos x="124" y="0"/>
                </a:cxn>
                <a:cxn ang="0">
                  <a:pos x="113" y="9"/>
                </a:cxn>
                <a:cxn ang="0">
                  <a:pos x="99" y="25"/>
                </a:cxn>
                <a:cxn ang="0">
                  <a:pos x="81" y="41"/>
                </a:cxn>
                <a:cxn ang="0">
                  <a:pos x="63" y="54"/>
                </a:cxn>
                <a:cxn ang="0">
                  <a:pos x="41" y="66"/>
                </a:cxn>
                <a:cxn ang="0">
                  <a:pos x="22" y="74"/>
                </a:cxn>
                <a:cxn ang="0">
                  <a:pos x="0" y="75"/>
                </a:cxn>
                <a:cxn ang="0">
                  <a:pos x="10" y="96"/>
                </a:cxn>
                <a:cxn ang="0">
                  <a:pos x="23" y="113"/>
                </a:cxn>
                <a:cxn ang="0">
                  <a:pos x="41" y="121"/>
                </a:cxn>
                <a:cxn ang="0">
                  <a:pos x="60" y="121"/>
                </a:cxn>
                <a:cxn ang="0">
                  <a:pos x="83" y="111"/>
                </a:cxn>
                <a:cxn ang="0">
                  <a:pos x="101" y="88"/>
                </a:cxn>
                <a:cxn ang="0">
                  <a:pos x="116" y="53"/>
                </a:cxn>
                <a:cxn ang="0">
                  <a:pos x="124" y="0"/>
                </a:cxn>
              </a:cxnLst>
              <a:rect l="0" t="0" r="r" b="b"/>
              <a:pathLst>
                <a:path w="124" h="121">
                  <a:moveTo>
                    <a:pt x="124" y="0"/>
                  </a:moveTo>
                  <a:lnTo>
                    <a:pt x="113" y="9"/>
                  </a:lnTo>
                  <a:lnTo>
                    <a:pt x="99" y="25"/>
                  </a:lnTo>
                  <a:lnTo>
                    <a:pt x="81" y="41"/>
                  </a:lnTo>
                  <a:lnTo>
                    <a:pt x="63" y="54"/>
                  </a:lnTo>
                  <a:lnTo>
                    <a:pt x="41" y="66"/>
                  </a:lnTo>
                  <a:lnTo>
                    <a:pt x="22" y="74"/>
                  </a:lnTo>
                  <a:lnTo>
                    <a:pt x="0" y="75"/>
                  </a:lnTo>
                  <a:lnTo>
                    <a:pt x="10" y="96"/>
                  </a:lnTo>
                  <a:lnTo>
                    <a:pt x="23" y="113"/>
                  </a:lnTo>
                  <a:lnTo>
                    <a:pt x="41" y="121"/>
                  </a:lnTo>
                  <a:lnTo>
                    <a:pt x="60" y="121"/>
                  </a:lnTo>
                  <a:lnTo>
                    <a:pt x="83" y="111"/>
                  </a:lnTo>
                  <a:lnTo>
                    <a:pt x="101" y="88"/>
                  </a:lnTo>
                  <a:lnTo>
                    <a:pt x="116" y="53"/>
                  </a:lnTo>
                  <a:lnTo>
                    <a:pt x="124" y="0"/>
                  </a:lnTo>
                  <a:close/>
                </a:path>
              </a:pathLst>
            </a:custGeom>
            <a:solidFill>
              <a:schemeClr val="accent1"/>
            </a:solidFill>
            <a:ln w="9525">
              <a:noFill/>
              <a:round/>
              <a:headEnd/>
              <a:tailEnd/>
            </a:ln>
          </p:spPr>
          <p:txBody>
            <a:bodyPr/>
            <a:lstStyle/>
            <a:p>
              <a:pPr>
                <a:defRPr/>
              </a:pPr>
              <a:endParaRPr lang="en-US"/>
            </a:p>
          </p:txBody>
        </p:sp>
        <p:sp>
          <p:nvSpPr>
            <p:cNvPr id="22" name="Freeform 42"/>
            <p:cNvSpPr>
              <a:spLocks/>
            </p:cNvSpPr>
            <p:nvPr userDrawn="1"/>
          </p:nvSpPr>
          <p:spPr bwMode="ltGray">
            <a:xfrm rot="9832527" flipV="1">
              <a:off x="2173" y="1238"/>
              <a:ext cx="392" cy="2300"/>
            </a:xfrm>
            <a:custGeom>
              <a:avLst/>
              <a:gdLst/>
              <a:ahLst/>
              <a:cxnLst>
                <a:cxn ang="0">
                  <a:pos x="0" y="0"/>
                </a:cxn>
                <a:cxn ang="0">
                  <a:pos x="6" y="6"/>
                </a:cxn>
                <a:cxn ang="0">
                  <a:pos x="16" y="14"/>
                </a:cxn>
                <a:cxn ang="0">
                  <a:pos x="28" y="24"/>
                </a:cxn>
                <a:cxn ang="0">
                  <a:pos x="41" y="37"/>
                </a:cxn>
                <a:cxn ang="0">
                  <a:pos x="58" y="53"/>
                </a:cxn>
                <a:cxn ang="0">
                  <a:pos x="73" y="70"/>
                </a:cxn>
                <a:cxn ang="0">
                  <a:pos x="88" y="90"/>
                </a:cxn>
                <a:cxn ang="0">
                  <a:pos x="100" y="113"/>
                </a:cxn>
                <a:cxn ang="0">
                  <a:pos x="112" y="137"/>
                </a:cxn>
                <a:cxn ang="0">
                  <a:pos x="120" y="165"/>
                </a:cxn>
                <a:cxn ang="0">
                  <a:pos x="124" y="196"/>
                </a:cxn>
                <a:cxn ang="0">
                  <a:pos x="126" y="228"/>
                </a:cxn>
                <a:cxn ang="0">
                  <a:pos x="120" y="264"/>
                </a:cxn>
                <a:cxn ang="0">
                  <a:pos x="109" y="302"/>
                </a:cxn>
                <a:cxn ang="0">
                  <a:pos x="92" y="342"/>
                </a:cxn>
                <a:cxn ang="0">
                  <a:pos x="67" y="386"/>
                </a:cxn>
                <a:cxn ang="0">
                  <a:pos x="39" y="436"/>
                </a:cxn>
                <a:cxn ang="0">
                  <a:pos x="21" y="482"/>
                </a:cxn>
                <a:cxn ang="0">
                  <a:pos x="10" y="525"/>
                </a:cxn>
                <a:cxn ang="0">
                  <a:pos x="6" y="566"/>
                </a:cxn>
                <a:cxn ang="0">
                  <a:pos x="6" y="605"/>
                </a:cxn>
                <a:cxn ang="0">
                  <a:pos x="8" y="641"/>
                </a:cxn>
                <a:cxn ang="0">
                  <a:pos x="12" y="673"/>
                </a:cxn>
                <a:cxn ang="0">
                  <a:pos x="14" y="704"/>
                </a:cxn>
                <a:cxn ang="0">
                  <a:pos x="41" y="688"/>
                </a:cxn>
                <a:cxn ang="0">
                  <a:pos x="39" y="680"/>
                </a:cxn>
                <a:cxn ang="0">
                  <a:pos x="36" y="657"/>
                </a:cxn>
                <a:cxn ang="0">
                  <a:pos x="33" y="622"/>
                </a:cxn>
                <a:cxn ang="0">
                  <a:pos x="35" y="575"/>
                </a:cxn>
                <a:cxn ang="0">
                  <a:pos x="41" y="519"/>
                </a:cxn>
                <a:cxn ang="0">
                  <a:pos x="58" y="455"/>
                </a:cxn>
                <a:cxn ang="0">
                  <a:pos x="86" y="386"/>
                </a:cxn>
                <a:cxn ang="0">
                  <a:pos x="129" y="313"/>
                </a:cxn>
                <a:cxn ang="0">
                  <a:pos x="143" y="279"/>
                </a:cxn>
                <a:cxn ang="0">
                  <a:pos x="149" y="235"/>
                </a:cxn>
                <a:cxn ang="0">
                  <a:pos x="144" y="184"/>
                </a:cxn>
                <a:cxn ang="0">
                  <a:pos x="131" y="134"/>
                </a:cxn>
                <a:cxn ang="0">
                  <a:pos x="109" y="85"/>
                </a:cxn>
                <a:cxn ang="0">
                  <a:pos x="81" y="44"/>
                </a:cxn>
                <a:cxn ang="0">
                  <a:pos x="44" y="14"/>
                </a:cxn>
                <a:cxn ang="0">
                  <a:pos x="0" y="0"/>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1"/>
            </a:solidFill>
            <a:ln w="9525">
              <a:noFill/>
              <a:round/>
              <a:headEnd/>
              <a:tailEnd/>
            </a:ln>
          </p:spPr>
          <p:txBody>
            <a:bodyPr/>
            <a:lstStyle/>
            <a:p>
              <a:pPr>
                <a:defRPr/>
              </a:pPr>
              <a:endParaRPr lang="en-US"/>
            </a:p>
          </p:txBody>
        </p:sp>
        <p:sp>
          <p:nvSpPr>
            <p:cNvPr id="23" name="Freeform 43"/>
            <p:cNvSpPr>
              <a:spLocks/>
            </p:cNvSpPr>
            <p:nvPr userDrawn="1"/>
          </p:nvSpPr>
          <p:spPr bwMode="ltGray">
            <a:xfrm>
              <a:off x="0" y="1848"/>
              <a:ext cx="36" cy="132"/>
            </a:xfrm>
            <a:custGeom>
              <a:avLst/>
              <a:gdLst/>
              <a:ahLst/>
              <a:cxnLst>
                <a:cxn ang="0">
                  <a:pos x="0" y="0"/>
                </a:cxn>
                <a:cxn ang="0">
                  <a:pos x="36" y="12"/>
                </a:cxn>
                <a:cxn ang="0">
                  <a:pos x="0" y="132"/>
                </a:cxn>
                <a:cxn ang="0">
                  <a:pos x="0" y="0"/>
                </a:cxn>
              </a:cxnLst>
              <a:rect l="0" t="0" r="r" b="b"/>
              <a:pathLst>
                <a:path w="36" h="132">
                  <a:moveTo>
                    <a:pt x="0" y="0"/>
                  </a:moveTo>
                  <a:lnTo>
                    <a:pt x="36" y="12"/>
                  </a:lnTo>
                  <a:lnTo>
                    <a:pt x="0" y="132"/>
                  </a:lnTo>
                  <a:lnTo>
                    <a:pt x="0" y="0"/>
                  </a:lnTo>
                  <a:close/>
                </a:path>
              </a:pathLst>
            </a:custGeom>
            <a:solidFill>
              <a:schemeClr val="folHlink"/>
            </a:solidFill>
            <a:ln w="9525">
              <a:noFill/>
              <a:round/>
              <a:headEnd/>
              <a:tailEnd/>
            </a:ln>
            <a:effectLst/>
          </p:spPr>
          <p:txBody>
            <a:bodyPr/>
            <a:lstStyle/>
            <a:p>
              <a:pPr>
                <a:defRPr/>
              </a:pPr>
              <a:endParaRPr lang="en-US"/>
            </a:p>
          </p:txBody>
        </p:sp>
      </p:grpSp>
      <p:sp>
        <p:nvSpPr>
          <p:cNvPr id="69679" name="Rectangle 47"/>
          <p:cNvSpPr>
            <a:spLocks noGrp="1" noChangeArrowheads="1"/>
          </p:cNvSpPr>
          <p:nvPr>
            <p:ph type="ctrTitle"/>
          </p:nvPr>
        </p:nvSpPr>
        <p:spPr>
          <a:xfrm>
            <a:off x="1841500" y="795338"/>
            <a:ext cx="4645025" cy="4775200"/>
          </a:xfrm>
        </p:spPr>
        <p:txBody>
          <a:bodyPr/>
          <a:lstStyle>
            <a:lvl1pPr>
              <a:defRPr sz="5200" b="1"/>
            </a:lvl1pPr>
          </a:lstStyle>
          <a:p>
            <a:r>
              <a:rPr lang="en-US"/>
              <a:t>Click to edit Master title style</a:t>
            </a:r>
          </a:p>
        </p:txBody>
      </p:sp>
      <p:sp>
        <p:nvSpPr>
          <p:cNvPr id="69680" name="Rectangle 48"/>
          <p:cNvSpPr>
            <a:spLocks noGrp="1" noChangeArrowheads="1"/>
          </p:cNvSpPr>
          <p:nvPr>
            <p:ph type="subTitle" idx="1"/>
          </p:nvPr>
        </p:nvSpPr>
        <p:spPr>
          <a:xfrm>
            <a:off x="1866900" y="5707063"/>
            <a:ext cx="4610100" cy="1981200"/>
          </a:xfrm>
        </p:spPr>
        <p:txBody>
          <a:bodyPr/>
          <a:lstStyle>
            <a:lvl1pPr marL="0" indent="0" algn="ctr">
              <a:buFontTx/>
              <a:buNone/>
              <a:defRPr b="1">
                <a:effectLst>
                  <a:outerShdw blurRad="38100" dist="38100" dir="2700000" algn="tl">
                    <a:srgbClr val="C0C0C0"/>
                  </a:outerShdw>
                </a:effectLst>
              </a:defRPr>
            </a:lvl1pPr>
          </a:lstStyle>
          <a:p>
            <a:r>
              <a:rPr lang="en-US"/>
              <a:t>Click to edit Master subtitle style</a:t>
            </a:r>
          </a:p>
        </p:txBody>
      </p:sp>
      <p:sp>
        <p:nvSpPr>
          <p:cNvPr id="46" name="Rectangle 44"/>
          <p:cNvSpPr>
            <a:spLocks noGrp="1" noChangeArrowheads="1"/>
          </p:cNvSpPr>
          <p:nvPr>
            <p:ph type="dt" sz="half" idx="10"/>
          </p:nvPr>
        </p:nvSpPr>
        <p:spPr>
          <a:xfrm>
            <a:off x="342900" y="8331200"/>
            <a:ext cx="1600200" cy="609600"/>
          </a:xfrm>
        </p:spPr>
        <p:txBody>
          <a:bodyPr/>
          <a:lstStyle>
            <a:lvl1pPr>
              <a:defRPr smtClean="0"/>
            </a:lvl1pPr>
          </a:lstStyle>
          <a:p>
            <a:pPr>
              <a:defRPr/>
            </a:pPr>
            <a:endParaRPr lang="en-US"/>
          </a:p>
        </p:txBody>
      </p:sp>
      <p:sp>
        <p:nvSpPr>
          <p:cNvPr id="47" name="Rectangle 45"/>
          <p:cNvSpPr>
            <a:spLocks noGrp="1" noChangeArrowheads="1"/>
          </p:cNvSpPr>
          <p:nvPr>
            <p:ph type="ftr" sz="quarter" idx="11"/>
          </p:nvPr>
        </p:nvSpPr>
        <p:spPr/>
        <p:txBody>
          <a:bodyPr/>
          <a:lstStyle>
            <a:lvl1pPr>
              <a:defRPr smtClean="0"/>
            </a:lvl1pPr>
          </a:lstStyle>
          <a:p>
            <a:pPr>
              <a:defRPr/>
            </a:pPr>
            <a:endParaRPr lang="en-US"/>
          </a:p>
        </p:txBody>
      </p:sp>
      <p:sp>
        <p:nvSpPr>
          <p:cNvPr id="48" name="Rectangle 46"/>
          <p:cNvSpPr>
            <a:spLocks noGrp="1" noChangeArrowheads="1"/>
          </p:cNvSpPr>
          <p:nvPr>
            <p:ph type="sldNum" sz="quarter" idx="12"/>
          </p:nvPr>
        </p:nvSpPr>
        <p:spPr/>
        <p:txBody>
          <a:bodyPr/>
          <a:lstStyle>
            <a:lvl1pPr>
              <a:defRPr smtClean="0"/>
            </a:lvl1pPr>
          </a:lstStyle>
          <a:p>
            <a:pPr>
              <a:defRPr/>
            </a:pPr>
            <a:fld id="{91D239AE-9080-48FE-BB70-2F0746B62B8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60D92B96-010E-43A9-A7D0-DDEA84CF479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0463" y="138113"/>
            <a:ext cx="1544637" cy="7937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1788" y="138113"/>
            <a:ext cx="4486275" cy="7937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24246F59-B586-41DC-BB14-B91272DA37C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0D1F933F-CB5C-4713-B743-2979843C4F2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A9D38E65-2327-4995-A031-2ECF5759358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0"/>
            <a:ext cx="3009900" cy="5942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133600"/>
            <a:ext cx="3009900" cy="5942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7"/>
          <p:cNvSpPr>
            <a:spLocks noGrp="1" noChangeArrowheads="1"/>
          </p:cNvSpPr>
          <p:nvPr>
            <p:ph type="dt" sz="half" idx="10"/>
          </p:nvPr>
        </p:nvSpPr>
        <p:spPr>
          <a:ln/>
        </p:spPr>
        <p:txBody>
          <a:bodyPr/>
          <a:lstStyle>
            <a:lvl1pPr>
              <a:defRPr/>
            </a:lvl1pPr>
          </a:lstStyle>
          <a:p>
            <a:pPr>
              <a:defRPr/>
            </a:pPr>
            <a:endParaRPr lang="en-US"/>
          </a:p>
        </p:txBody>
      </p:sp>
      <p:sp>
        <p:nvSpPr>
          <p:cNvPr id="6" name="Rectangle 48"/>
          <p:cNvSpPr>
            <a:spLocks noGrp="1" noChangeArrowheads="1"/>
          </p:cNvSpPr>
          <p:nvPr>
            <p:ph type="ftr" sz="quarter" idx="11"/>
          </p:nvPr>
        </p:nvSpPr>
        <p:spPr>
          <a:ln/>
        </p:spPr>
        <p:txBody>
          <a:bodyPr/>
          <a:lstStyle>
            <a:lvl1pPr>
              <a:defRPr/>
            </a:lvl1pPr>
          </a:lstStyle>
          <a:p>
            <a:pPr>
              <a:defRPr/>
            </a:pPr>
            <a:endParaRPr lang="en-US"/>
          </a:p>
        </p:txBody>
      </p:sp>
      <p:sp>
        <p:nvSpPr>
          <p:cNvPr id="7" name="Rectangle 49"/>
          <p:cNvSpPr>
            <a:spLocks noGrp="1" noChangeArrowheads="1"/>
          </p:cNvSpPr>
          <p:nvPr>
            <p:ph type="sldNum" sz="quarter" idx="12"/>
          </p:nvPr>
        </p:nvSpPr>
        <p:spPr>
          <a:ln/>
        </p:spPr>
        <p:txBody>
          <a:bodyPr/>
          <a:lstStyle>
            <a:lvl1pPr>
              <a:defRPr/>
            </a:lvl1pPr>
          </a:lstStyle>
          <a:p>
            <a:pPr>
              <a:defRPr/>
            </a:pPr>
            <a:fld id="{60FBE0CA-B942-4EE9-B07D-1A5C09439BD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7"/>
          <p:cNvSpPr>
            <a:spLocks noGrp="1" noChangeArrowheads="1"/>
          </p:cNvSpPr>
          <p:nvPr>
            <p:ph type="dt" sz="half" idx="10"/>
          </p:nvPr>
        </p:nvSpPr>
        <p:spPr>
          <a:ln/>
        </p:spPr>
        <p:txBody>
          <a:bodyPr/>
          <a:lstStyle>
            <a:lvl1pPr>
              <a:defRPr/>
            </a:lvl1pPr>
          </a:lstStyle>
          <a:p>
            <a:pPr>
              <a:defRPr/>
            </a:pPr>
            <a:endParaRPr lang="en-US"/>
          </a:p>
        </p:txBody>
      </p:sp>
      <p:sp>
        <p:nvSpPr>
          <p:cNvPr id="8" name="Rectangle 48"/>
          <p:cNvSpPr>
            <a:spLocks noGrp="1" noChangeArrowheads="1"/>
          </p:cNvSpPr>
          <p:nvPr>
            <p:ph type="ftr" sz="quarter" idx="11"/>
          </p:nvPr>
        </p:nvSpPr>
        <p:spPr>
          <a:ln/>
        </p:spPr>
        <p:txBody>
          <a:bodyPr/>
          <a:lstStyle>
            <a:lvl1pPr>
              <a:defRPr/>
            </a:lvl1pPr>
          </a:lstStyle>
          <a:p>
            <a:pPr>
              <a:defRPr/>
            </a:pPr>
            <a:endParaRPr lang="en-US"/>
          </a:p>
        </p:txBody>
      </p:sp>
      <p:sp>
        <p:nvSpPr>
          <p:cNvPr id="9" name="Rectangle 49"/>
          <p:cNvSpPr>
            <a:spLocks noGrp="1" noChangeArrowheads="1"/>
          </p:cNvSpPr>
          <p:nvPr>
            <p:ph type="sldNum" sz="quarter" idx="12"/>
          </p:nvPr>
        </p:nvSpPr>
        <p:spPr>
          <a:ln/>
        </p:spPr>
        <p:txBody>
          <a:bodyPr/>
          <a:lstStyle>
            <a:lvl1pPr>
              <a:defRPr/>
            </a:lvl1pPr>
          </a:lstStyle>
          <a:p>
            <a:pPr>
              <a:defRPr/>
            </a:pPr>
            <a:fld id="{06EB2680-B84D-4523-8CF5-369393C2B2B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7"/>
          <p:cNvSpPr>
            <a:spLocks noGrp="1" noChangeArrowheads="1"/>
          </p:cNvSpPr>
          <p:nvPr>
            <p:ph type="dt" sz="half" idx="10"/>
          </p:nvPr>
        </p:nvSpPr>
        <p:spPr>
          <a:ln/>
        </p:spPr>
        <p:txBody>
          <a:bodyPr/>
          <a:lstStyle>
            <a:lvl1pPr>
              <a:defRPr/>
            </a:lvl1pPr>
          </a:lstStyle>
          <a:p>
            <a:pPr>
              <a:defRPr/>
            </a:pPr>
            <a:endParaRPr lang="en-US"/>
          </a:p>
        </p:txBody>
      </p:sp>
      <p:sp>
        <p:nvSpPr>
          <p:cNvPr id="4" name="Rectangle 48"/>
          <p:cNvSpPr>
            <a:spLocks noGrp="1" noChangeArrowheads="1"/>
          </p:cNvSpPr>
          <p:nvPr>
            <p:ph type="ftr" sz="quarter" idx="11"/>
          </p:nvPr>
        </p:nvSpPr>
        <p:spPr>
          <a:ln/>
        </p:spPr>
        <p:txBody>
          <a:bodyPr/>
          <a:lstStyle>
            <a:lvl1pPr>
              <a:defRPr/>
            </a:lvl1pPr>
          </a:lstStyle>
          <a:p>
            <a:pPr>
              <a:defRPr/>
            </a:pPr>
            <a:endParaRPr lang="en-US"/>
          </a:p>
        </p:txBody>
      </p:sp>
      <p:sp>
        <p:nvSpPr>
          <p:cNvPr id="5" name="Rectangle 49"/>
          <p:cNvSpPr>
            <a:spLocks noGrp="1" noChangeArrowheads="1"/>
          </p:cNvSpPr>
          <p:nvPr>
            <p:ph type="sldNum" sz="quarter" idx="12"/>
          </p:nvPr>
        </p:nvSpPr>
        <p:spPr>
          <a:ln/>
        </p:spPr>
        <p:txBody>
          <a:bodyPr/>
          <a:lstStyle>
            <a:lvl1pPr>
              <a:defRPr/>
            </a:lvl1pPr>
          </a:lstStyle>
          <a:p>
            <a:pPr>
              <a:defRPr/>
            </a:pPr>
            <a:fld id="{9D1358CB-C379-42E6-8C8E-29AFD75C0C9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7"/>
          <p:cNvSpPr>
            <a:spLocks noGrp="1" noChangeArrowheads="1"/>
          </p:cNvSpPr>
          <p:nvPr>
            <p:ph type="dt" sz="half" idx="10"/>
          </p:nvPr>
        </p:nvSpPr>
        <p:spPr>
          <a:ln/>
        </p:spPr>
        <p:txBody>
          <a:bodyPr/>
          <a:lstStyle>
            <a:lvl1pPr>
              <a:defRPr/>
            </a:lvl1pPr>
          </a:lstStyle>
          <a:p>
            <a:pPr>
              <a:defRPr/>
            </a:pPr>
            <a:endParaRPr lang="en-US"/>
          </a:p>
        </p:txBody>
      </p:sp>
      <p:sp>
        <p:nvSpPr>
          <p:cNvPr id="3" name="Rectangle 48"/>
          <p:cNvSpPr>
            <a:spLocks noGrp="1" noChangeArrowheads="1"/>
          </p:cNvSpPr>
          <p:nvPr>
            <p:ph type="ftr" sz="quarter" idx="11"/>
          </p:nvPr>
        </p:nvSpPr>
        <p:spPr>
          <a:ln/>
        </p:spPr>
        <p:txBody>
          <a:bodyPr/>
          <a:lstStyle>
            <a:lvl1pPr>
              <a:defRPr/>
            </a:lvl1pPr>
          </a:lstStyle>
          <a:p>
            <a:pPr>
              <a:defRPr/>
            </a:pPr>
            <a:endParaRPr lang="en-US"/>
          </a:p>
        </p:txBody>
      </p:sp>
      <p:sp>
        <p:nvSpPr>
          <p:cNvPr id="4" name="Rectangle 49"/>
          <p:cNvSpPr>
            <a:spLocks noGrp="1" noChangeArrowheads="1"/>
          </p:cNvSpPr>
          <p:nvPr>
            <p:ph type="sldNum" sz="quarter" idx="12"/>
          </p:nvPr>
        </p:nvSpPr>
        <p:spPr>
          <a:ln/>
        </p:spPr>
        <p:txBody>
          <a:bodyPr/>
          <a:lstStyle>
            <a:lvl1pPr>
              <a:defRPr/>
            </a:lvl1pPr>
          </a:lstStyle>
          <a:p>
            <a:pPr>
              <a:defRPr/>
            </a:pPr>
            <a:fld id="{9A245820-FDEE-4665-B033-05D88FEDCCC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7"/>
          <p:cNvSpPr>
            <a:spLocks noGrp="1" noChangeArrowheads="1"/>
          </p:cNvSpPr>
          <p:nvPr>
            <p:ph type="dt" sz="half" idx="10"/>
          </p:nvPr>
        </p:nvSpPr>
        <p:spPr>
          <a:ln/>
        </p:spPr>
        <p:txBody>
          <a:bodyPr/>
          <a:lstStyle>
            <a:lvl1pPr>
              <a:defRPr/>
            </a:lvl1pPr>
          </a:lstStyle>
          <a:p>
            <a:pPr>
              <a:defRPr/>
            </a:pPr>
            <a:endParaRPr lang="en-US"/>
          </a:p>
        </p:txBody>
      </p:sp>
      <p:sp>
        <p:nvSpPr>
          <p:cNvPr id="6" name="Rectangle 48"/>
          <p:cNvSpPr>
            <a:spLocks noGrp="1" noChangeArrowheads="1"/>
          </p:cNvSpPr>
          <p:nvPr>
            <p:ph type="ftr" sz="quarter" idx="11"/>
          </p:nvPr>
        </p:nvSpPr>
        <p:spPr>
          <a:ln/>
        </p:spPr>
        <p:txBody>
          <a:bodyPr/>
          <a:lstStyle>
            <a:lvl1pPr>
              <a:defRPr/>
            </a:lvl1pPr>
          </a:lstStyle>
          <a:p>
            <a:pPr>
              <a:defRPr/>
            </a:pPr>
            <a:endParaRPr lang="en-US"/>
          </a:p>
        </p:txBody>
      </p:sp>
      <p:sp>
        <p:nvSpPr>
          <p:cNvPr id="7" name="Rectangle 49"/>
          <p:cNvSpPr>
            <a:spLocks noGrp="1" noChangeArrowheads="1"/>
          </p:cNvSpPr>
          <p:nvPr>
            <p:ph type="sldNum" sz="quarter" idx="12"/>
          </p:nvPr>
        </p:nvSpPr>
        <p:spPr>
          <a:ln/>
        </p:spPr>
        <p:txBody>
          <a:bodyPr/>
          <a:lstStyle>
            <a:lvl1pPr>
              <a:defRPr/>
            </a:lvl1pPr>
          </a:lstStyle>
          <a:p>
            <a:pPr>
              <a:defRPr/>
            </a:pPr>
            <a:fld id="{FD32BDD5-34BC-406A-9FFE-1FF44F5386C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7"/>
          <p:cNvSpPr>
            <a:spLocks noGrp="1" noChangeArrowheads="1"/>
          </p:cNvSpPr>
          <p:nvPr>
            <p:ph type="dt" sz="half" idx="10"/>
          </p:nvPr>
        </p:nvSpPr>
        <p:spPr>
          <a:ln/>
        </p:spPr>
        <p:txBody>
          <a:bodyPr/>
          <a:lstStyle>
            <a:lvl1pPr>
              <a:defRPr/>
            </a:lvl1pPr>
          </a:lstStyle>
          <a:p>
            <a:pPr>
              <a:defRPr/>
            </a:pPr>
            <a:endParaRPr lang="en-US"/>
          </a:p>
        </p:txBody>
      </p:sp>
      <p:sp>
        <p:nvSpPr>
          <p:cNvPr id="6" name="Rectangle 48"/>
          <p:cNvSpPr>
            <a:spLocks noGrp="1" noChangeArrowheads="1"/>
          </p:cNvSpPr>
          <p:nvPr>
            <p:ph type="ftr" sz="quarter" idx="11"/>
          </p:nvPr>
        </p:nvSpPr>
        <p:spPr>
          <a:ln/>
        </p:spPr>
        <p:txBody>
          <a:bodyPr/>
          <a:lstStyle>
            <a:lvl1pPr>
              <a:defRPr/>
            </a:lvl1pPr>
          </a:lstStyle>
          <a:p>
            <a:pPr>
              <a:defRPr/>
            </a:pPr>
            <a:endParaRPr lang="en-US"/>
          </a:p>
        </p:txBody>
      </p:sp>
      <p:sp>
        <p:nvSpPr>
          <p:cNvPr id="7" name="Rectangle 49"/>
          <p:cNvSpPr>
            <a:spLocks noGrp="1" noChangeArrowheads="1"/>
          </p:cNvSpPr>
          <p:nvPr>
            <p:ph type="sldNum" sz="quarter" idx="12"/>
          </p:nvPr>
        </p:nvSpPr>
        <p:spPr>
          <a:ln/>
        </p:spPr>
        <p:txBody>
          <a:bodyPr/>
          <a:lstStyle>
            <a:lvl1pPr>
              <a:defRPr/>
            </a:lvl1pPr>
          </a:lstStyle>
          <a:p>
            <a:pPr>
              <a:defRPr/>
            </a:pPr>
            <a:fld id="{84C1265F-A1F1-4CDC-9A6C-DEBAABF1A45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6350" y="0"/>
            <a:ext cx="2125663" cy="9142413"/>
            <a:chOff x="-5" y="0"/>
            <a:chExt cx="1785" cy="4319"/>
          </a:xfrm>
        </p:grpSpPr>
        <p:sp>
          <p:nvSpPr>
            <p:cNvPr id="68611" name="Freeform 3"/>
            <p:cNvSpPr>
              <a:spLocks/>
            </p:cNvSpPr>
            <p:nvPr/>
          </p:nvSpPr>
          <p:spPr bwMode="ltGray">
            <a:xfrm>
              <a:off x="-5" y="3262"/>
              <a:ext cx="472" cy="802"/>
            </a:xfrm>
            <a:custGeom>
              <a:avLst/>
              <a:gdLst/>
              <a:ahLst/>
              <a:cxnLst>
                <a:cxn ang="0">
                  <a:pos x="5" y="32"/>
                </a:cxn>
                <a:cxn ang="0">
                  <a:pos x="189" y="26"/>
                </a:cxn>
                <a:cxn ang="0">
                  <a:pos x="309" y="66"/>
                </a:cxn>
                <a:cxn ang="0">
                  <a:pos x="357" y="98"/>
                </a:cxn>
                <a:cxn ang="0">
                  <a:pos x="413" y="162"/>
                </a:cxn>
                <a:cxn ang="0">
                  <a:pos x="437" y="250"/>
                </a:cxn>
                <a:cxn ang="0">
                  <a:pos x="397" y="530"/>
                </a:cxn>
                <a:cxn ang="0">
                  <a:pos x="341" y="634"/>
                </a:cxn>
                <a:cxn ang="0">
                  <a:pos x="173" y="714"/>
                </a:cxn>
                <a:cxn ang="0">
                  <a:pos x="77" y="730"/>
                </a:cxn>
                <a:cxn ang="0">
                  <a:pos x="69" y="802"/>
                </a:cxn>
                <a:cxn ang="0">
                  <a:pos x="7" y="788"/>
                </a:cxn>
                <a:cxn ang="0">
                  <a:pos x="5" y="751"/>
                </a:cxn>
                <a:cxn ang="0">
                  <a:pos x="37" y="722"/>
                </a:cxn>
                <a:cxn ang="0">
                  <a:pos x="5" y="670"/>
                </a:cxn>
                <a:cxn ang="0">
                  <a:pos x="5" y="32"/>
                </a:cxn>
              </a:cxnLst>
              <a:rect l="0" t="0" r="r" b="b"/>
              <a:pathLst>
                <a:path w="472" h="802">
                  <a:moveTo>
                    <a:pt x="5" y="32"/>
                  </a:moveTo>
                  <a:cubicBezTo>
                    <a:pt x="101" y="0"/>
                    <a:pt x="20" y="17"/>
                    <a:pt x="189" y="26"/>
                  </a:cubicBezTo>
                  <a:cubicBezTo>
                    <a:pt x="221" y="37"/>
                    <a:pt x="280" y="47"/>
                    <a:pt x="309" y="66"/>
                  </a:cubicBezTo>
                  <a:cubicBezTo>
                    <a:pt x="325" y="77"/>
                    <a:pt x="357" y="98"/>
                    <a:pt x="357" y="98"/>
                  </a:cubicBezTo>
                  <a:cubicBezTo>
                    <a:pt x="394" y="154"/>
                    <a:pt x="373" y="135"/>
                    <a:pt x="413" y="162"/>
                  </a:cubicBezTo>
                  <a:cubicBezTo>
                    <a:pt x="433" y="223"/>
                    <a:pt x="426" y="193"/>
                    <a:pt x="437" y="250"/>
                  </a:cubicBezTo>
                  <a:cubicBezTo>
                    <a:pt x="433" y="370"/>
                    <a:pt x="472" y="455"/>
                    <a:pt x="397" y="530"/>
                  </a:cubicBezTo>
                  <a:cubicBezTo>
                    <a:pt x="385" y="567"/>
                    <a:pt x="368" y="607"/>
                    <a:pt x="341" y="634"/>
                  </a:cubicBezTo>
                  <a:cubicBezTo>
                    <a:pt x="319" y="701"/>
                    <a:pt x="233" y="707"/>
                    <a:pt x="173" y="714"/>
                  </a:cubicBezTo>
                  <a:cubicBezTo>
                    <a:pt x="142" y="724"/>
                    <a:pt x="100" y="707"/>
                    <a:pt x="77" y="730"/>
                  </a:cubicBezTo>
                  <a:cubicBezTo>
                    <a:pt x="60" y="747"/>
                    <a:pt x="72" y="778"/>
                    <a:pt x="69" y="802"/>
                  </a:cubicBezTo>
                  <a:cubicBezTo>
                    <a:pt x="53" y="799"/>
                    <a:pt x="23" y="792"/>
                    <a:pt x="7" y="788"/>
                  </a:cubicBezTo>
                  <a:cubicBezTo>
                    <a:pt x="5" y="788"/>
                    <a:pt x="0" y="762"/>
                    <a:pt x="5" y="751"/>
                  </a:cubicBezTo>
                  <a:cubicBezTo>
                    <a:pt x="10" y="740"/>
                    <a:pt x="37" y="735"/>
                    <a:pt x="37" y="722"/>
                  </a:cubicBezTo>
                  <a:cubicBezTo>
                    <a:pt x="26" y="682"/>
                    <a:pt x="22" y="685"/>
                    <a:pt x="5" y="670"/>
                  </a:cubicBezTo>
                  <a:cubicBezTo>
                    <a:pt x="5" y="541"/>
                    <a:pt x="5" y="233"/>
                    <a:pt x="5" y="32"/>
                  </a:cubicBezTo>
                  <a:close/>
                </a:path>
              </a:pathLst>
            </a:custGeom>
            <a:solidFill>
              <a:schemeClr val="folHlink">
                <a:alpha val="50000"/>
              </a:schemeClr>
            </a:solidFill>
            <a:ln w="9525">
              <a:noFill/>
              <a:round/>
              <a:headEnd/>
              <a:tailEnd/>
            </a:ln>
            <a:effectLst/>
          </p:spPr>
          <p:txBody>
            <a:bodyPr/>
            <a:lstStyle/>
            <a:p>
              <a:pPr>
                <a:defRPr/>
              </a:pPr>
              <a:endParaRPr lang="en-US"/>
            </a:p>
          </p:txBody>
        </p:sp>
        <p:grpSp>
          <p:nvGrpSpPr>
            <p:cNvPr id="1033" name="Group 4"/>
            <p:cNvGrpSpPr>
              <a:grpSpLocks/>
            </p:cNvGrpSpPr>
            <p:nvPr/>
          </p:nvGrpSpPr>
          <p:grpSpPr bwMode="auto">
            <a:xfrm rot="14964908" flipH="1">
              <a:off x="104" y="2441"/>
              <a:ext cx="452" cy="444"/>
              <a:chOff x="1727" y="866"/>
              <a:chExt cx="129" cy="157"/>
            </a:xfrm>
          </p:grpSpPr>
          <p:sp>
            <p:nvSpPr>
              <p:cNvPr id="68613" name="Freeform 5"/>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68614" name="Freeform 6"/>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68615" name="Freeform 7"/>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sp>
          <p:nvSpPr>
            <p:cNvPr id="68616" name="Freeform 8"/>
            <p:cNvSpPr>
              <a:spLocks/>
            </p:cNvSpPr>
            <p:nvPr/>
          </p:nvSpPr>
          <p:spPr bwMode="ltGray">
            <a:xfrm>
              <a:off x="90" y="1736"/>
              <a:ext cx="711" cy="768"/>
            </a:xfrm>
            <a:custGeom>
              <a:avLst/>
              <a:gdLst/>
              <a:ahLst/>
              <a:cxnLst>
                <a:cxn ang="0">
                  <a:pos x="14" y="416"/>
                </a:cxn>
                <a:cxn ang="0">
                  <a:pos x="14" y="272"/>
                </a:cxn>
                <a:cxn ang="0">
                  <a:pos x="102" y="144"/>
                </a:cxn>
                <a:cxn ang="0">
                  <a:pos x="150" y="96"/>
                </a:cxn>
                <a:cxn ang="0">
                  <a:pos x="198" y="64"/>
                </a:cxn>
                <a:cxn ang="0">
                  <a:pos x="350" y="0"/>
                </a:cxn>
                <a:cxn ang="0">
                  <a:pos x="534" y="8"/>
                </a:cxn>
                <a:cxn ang="0">
                  <a:pos x="662" y="96"/>
                </a:cxn>
                <a:cxn ang="0">
                  <a:pos x="710" y="200"/>
                </a:cxn>
                <a:cxn ang="0">
                  <a:pos x="702" y="400"/>
                </a:cxn>
                <a:cxn ang="0">
                  <a:pos x="678" y="448"/>
                </a:cxn>
                <a:cxn ang="0">
                  <a:pos x="550" y="632"/>
                </a:cxn>
                <a:cxn ang="0">
                  <a:pos x="518" y="656"/>
                </a:cxn>
                <a:cxn ang="0">
                  <a:pos x="470" y="664"/>
                </a:cxn>
                <a:cxn ang="0">
                  <a:pos x="518" y="680"/>
                </a:cxn>
                <a:cxn ang="0">
                  <a:pos x="566" y="696"/>
                </a:cxn>
                <a:cxn ang="0">
                  <a:pos x="574" y="720"/>
                </a:cxn>
                <a:cxn ang="0">
                  <a:pos x="526" y="736"/>
                </a:cxn>
                <a:cxn ang="0">
                  <a:pos x="502" y="752"/>
                </a:cxn>
                <a:cxn ang="0">
                  <a:pos x="454" y="768"/>
                </a:cxn>
                <a:cxn ang="0">
                  <a:pos x="438" y="712"/>
                </a:cxn>
                <a:cxn ang="0">
                  <a:pos x="246" y="688"/>
                </a:cxn>
                <a:cxn ang="0">
                  <a:pos x="134" y="648"/>
                </a:cxn>
                <a:cxn ang="0">
                  <a:pos x="110" y="624"/>
                </a:cxn>
                <a:cxn ang="0">
                  <a:pos x="78" y="576"/>
                </a:cxn>
                <a:cxn ang="0">
                  <a:pos x="54" y="464"/>
                </a:cxn>
                <a:cxn ang="0">
                  <a:pos x="30" y="408"/>
                </a:cxn>
                <a:cxn ang="0">
                  <a:pos x="22" y="384"/>
                </a:cxn>
                <a:cxn ang="0">
                  <a:pos x="14" y="416"/>
                </a:cxn>
              </a:cxnLst>
              <a:rect l="0" t="0" r="r" b="b"/>
              <a:pathLst>
                <a:path w="710" h="768">
                  <a:moveTo>
                    <a:pt x="14" y="416"/>
                  </a:moveTo>
                  <a:cubicBezTo>
                    <a:pt x="6" y="353"/>
                    <a:pt x="0" y="339"/>
                    <a:pt x="14" y="272"/>
                  </a:cubicBezTo>
                  <a:cubicBezTo>
                    <a:pt x="24" y="227"/>
                    <a:pt x="72" y="178"/>
                    <a:pt x="102" y="144"/>
                  </a:cubicBezTo>
                  <a:cubicBezTo>
                    <a:pt x="117" y="127"/>
                    <a:pt x="134" y="112"/>
                    <a:pt x="150" y="96"/>
                  </a:cubicBezTo>
                  <a:cubicBezTo>
                    <a:pt x="164" y="82"/>
                    <a:pt x="198" y="64"/>
                    <a:pt x="198" y="64"/>
                  </a:cubicBezTo>
                  <a:cubicBezTo>
                    <a:pt x="231" y="14"/>
                    <a:pt x="294" y="7"/>
                    <a:pt x="350" y="0"/>
                  </a:cubicBezTo>
                  <a:cubicBezTo>
                    <a:pt x="411" y="3"/>
                    <a:pt x="473" y="1"/>
                    <a:pt x="534" y="8"/>
                  </a:cubicBezTo>
                  <a:cubicBezTo>
                    <a:pt x="582" y="13"/>
                    <a:pt x="624" y="71"/>
                    <a:pt x="662" y="96"/>
                  </a:cubicBezTo>
                  <a:cubicBezTo>
                    <a:pt x="691" y="140"/>
                    <a:pt x="698" y="151"/>
                    <a:pt x="710" y="200"/>
                  </a:cubicBezTo>
                  <a:cubicBezTo>
                    <a:pt x="707" y="267"/>
                    <a:pt x="707" y="333"/>
                    <a:pt x="702" y="400"/>
                  </a:cubicBezTo>
                  <a:cubicBezTo>
                    <a:pt x="700" y="423"/>
                    <a:pt x="688" y="428"/>
                    <a:pt x="678" y="448"/>
                  </a:cubicBezTo>
                  <a:cubicBezTo>
                    <a:pt x="646" y="512"/>
                    <a:pt x="626" y="607"/>
                    <a:pt x="550" y="632"/>
                  </a:cubicBezTo>
                  <a:cubicBezTo>
                    <a:pt x="539" y="640"/>
                    <a:pt x="530" y="651"/>
                    <a:pt x="518" y="656"/>
                  </a:cubicBezTo>
                  <a:cubicBezTo>
                    <a:pt x="503" y="662"/>
                    <a:pt x="470" y="648"/>
                    <a:pt x="470" y="664"/>
                  </a:cubicBezTo>
                  <a:cubicBezTo>
                    <a:pt x="470" y="681"/>
                    <a:pt x="502" y="675"/>
                    <a:pt x="518" y="680"/>
                  </a:cubicBezTo>
                  <a:cubicBezTo>
                    <a:pt x="534" y="685"/>
                    <a:pt x="566" y="696"/>
                    <a:pt x="566" y="696"/>
                  </a:cubicBezTo>
                  <a:cubicBezTo>
                    <a:pt x="569" y="704"/>
                    <a:pt x="580" y="714"/>
                    <a:pt x="574" y="720"/>
                  </a:cubicBezTo>
                  <a:cubicBezTo>
                    <a:pt x="562" y="732"/>
                    <a:pt x="542" y="731"/>
                    <a:pt x="526" y="736"/>
                  </a:cubicBezTo>
                  <a:cubicBezTo>
                    <a:pt x="517" y="739"/>
                    <a:pt x="511" y="748"/>
                    <a:pt x="502" y="752"/>
                  </a:cubicBezTo>
                  <a:cubicBezTo>
                    <a:pt x="487" y="759"/>
                    <a:pt x="454" y="768"/>
                    <a:pt x="454" y="768"/>
                  </a:cubicBezTo>
                  <a:cubicBezTo>
                    <a:pt x="448" y="750"/>
                    <a:pt x="453" y="725"/>
                    <a:pt x="438" y="712"/>
                  </a:cubicBezTo>
                  <a:cubicBezTo>
                    <a:pt x="407" y="685"/>
                    <a:pt x="256" y="689"/>
                    <a:pt x="246" y="688"/>
                  </a:cubicBezTo>
                  <a:cubicBezTo>
                    <a:pt x="207" y="680"/>
                    <a:pt x="166" y="674"/>
                    <a:pt x="134" y="648"/>
                  </a:cubicBezTo>
                  <a:cubicBezTo>
                    <a:pt x="125" y="641"/>
                    <a:pt x="117" y="633"/>
                    <a:pt x="110" y="624"/>
                  </a:cubicBezTo>
                  <a:cubicBezTo>
                    <a:pt x="98" y="609"/>
                    <a:pt x="78" y="576"/>
                    <a:pt x="78" y="576"/>
                  </a:cubicBezTo>
                  <a:cubicBezTo>
                    <a:pt x="66" y="506"/>
                    <a:pt x="74" y="544"/>
                    <a:pt x="54" y="464"/>
                  </a:cubicBezTo>
                  <a:cubicBezTo>
                    <a:pt x="37" y="397"/>
                    <a:pt x="58" y="463"/>
                    <a:pt x="30" y="408"/>
                  </a:cubicBezTo>
                  <a:cubicBezTo>
                    <a:pt x="26" y="400"/>
                    <a:pt x="30" y="380"/>
                    <a:pt x="22" y="384"/>
                  </a:cubicBezTo>
                  <a:cubicBezTo>
                    <a:pt x="12" y="389"/>
                    <a:pt x="17" y="405"/>
                    <a:pt x="14" y="416"/>
                  </a:cubicBezTo>
                  <a:close/>
                </a:path>
              </a:pathLst>
            </a:custGeom>
            <a:solidFill>
              <a:schemeClr val="accent2">
                <a:alpha val="50000"/>
              </a:schemeClr>
            </a:solidFill>
            <a:ln w="9525">
              <a:noFill/>
              <a:round/>
              <a:headEnd/>
              <a:tailEnd/>
            </a:ln>
            <a:effectLst/>
          </p:spPr>
          <p:txBody>
            <a:bodyPr/>
            <a:lstStyle/>
            <a:p>
              <a:pPr>
                <a:defRPr/>
              </a:pPr>
              <a:endParaRPr lang="en-US"/>
            </a:p>
          </p:txBody>
        </p:sp>
        <p:grpSp>
          <p:nvGrpSpPr>
            <p:cNvPr id="1035" name="Group 9"/>
            <p:cNvGrpSpPr>
              <a:grpSpLocks/>
            </p:cNvGrpSpPr>
            <p:nvPr/>
          </p:nvGrpSpPr>
          <p:grpSpPr bwMode="auto">
            <a:xfrm rot="416244">
              <a:off x="9" y="1746"/>
              <a:ext cx="1771" cy="1741"/>
              <a:chOff x="41" y="2787"/>
              <a:chExt cx="902" cy="833"/>
            </a:xfrm>
          </p:grpSpPr>
          <p:sp>
            <p:nvSpPr>
              <p:cNvPr id="68618" name="Freeform 10"/>
              <p:cNvSpPr>
                <a:spLocks/>
              </p:cNvSpPr>
              <p:nvPr userDrawn="1"/>
            </p:nvSpPr>
            <p:spPr bwMode="ltGray">
              <a:xfrm rot="373331" flipH="1">
                <a:off x="125" y="2787"/>
                <a:ext cx="312" cy="303"/>
              </a:xfrm>
              <a:custGeom>
                <a:avLst/>
                <a:gdLst/>
                <a:ahLst/>
                <a:cxnLst>
                  <a:cxn ang="0">
                    <a:pos x="46" y="210"/>
                  </a:cxn>
                  <a:cxn ang="0">
                    <a:pos x="37" y="198"/>
                  </a:cxn>
                  <a:cxn ang="0">
                    <a:pos x="26" y="181"/>
                  </a:cxn>
                  <a:cxn ang="0">
                    <a:pos x="15" y="159"/>
                  </a:cxn>
                  <a:cxn ang="0">
                    <a:pos x="5" y="135"/>
                  </a:cxn>
                  <a:cxn ang="0">
                    <a:pos x="0" y="109"/>
                  </a:cxn>
                  <a:cxn ang="0">
                    <a:pos x="1" y="82"/>
                  </a:cxn>
                  <a:cxn ang="0">
                    <a:pos x="9" y="57"/>
                  </a:cxn>
                  <a:cxn ang="0">
                    <a:pos x="27" y="35"/>
                  </a:cxn>
                  <a:cxn ang="0">
                    <a:pos x="45" y="22"/>
                  </a:cxn>
                  <a:cxn ang="0">
                    <a:pos x="60" y="12"/>
                  </a:cxn>
                  <a:cxn ang="0">
                    <a:pos x="72" y="7"/>
                  </a:cxn>
                  <a:cxn ang="0">
                    <a:pos x="81" y="5"/>
                  </a:cxn>
                  <a:cxn ang="0">
                    <a:pos x="88" y="5"/>
                  </a:cxn>
                  <a:cxn ang="0">
                    <a:pos x="104" y="0"/>
                  </a:cxn>
                  <a:cxn ang="0">
                    <a:pos x="148" y="8"/>
                  </a:cxn>
                  <a:cxn ang="0">
                    <a:pos x="160" y="12"/>
                  </a:cxn>
                  <a:cxn ang="0">
                    <a:pos x="172" y="15"/>
                  </a:cxn>
                  <a:cxn ang="0">
                    <a:pos x="182" y="19"/>
                  </a:cxn>
                  <a:cxn ang="0">
                    <a:pos x="190" y="23"/>
                  </a:cxn>
                  <a:cxn ang="0">
                    <a:pos x="198" y="27"/>
                  </a:cxn>
                  <a:cxn ang="0">
                    <a:pos x="205" y="32"/>
                  </a:cxn>
                  <a:cxn ang="0">
                    <a:pos x="211" y="38"/>
                  </a:cxn>
                  <a:cxn ang="0">
                    <a:pos x="217" y="45"/>
                  </a:cxn>
                  <a:cxn ang="0">
                    <a:pos x="205" y="40"/>
                  </a:cxn>
                  <a:cxn ang="0">
                    <a:pos x="194" y="36"/>
                  </a:cxn>
                  <a:cxn ang="0">
                    <a:pos x="183" y="33"/>
                  </a:cxn>
                  <a:cxn ang="0">
                    <a:pos x="172" y="30"/>
                  </a:cxn>
                  <a:cxn ang="0">
                    <a:pos x="163" y="27"/>
                  </a:cxn>
                  <a:cxn ang="0">
                    <a:pos x="153" y="26"/>
                  </a:cxn>
                  <a:cxn ang="0">
                    <a:pos x="143" y="24"/>
                  </a:cxn>
                  <a:cxn ang="0">
                    <a:pos x="134" y="24"/>
                  </a:cxn>
                  <a:cxn ang="0">
                    <a:pos x="125" y="24"/>
                  </a:cxn>
                  <a:cxn ang="0">
                    <a:pos x="116" y="25"/>
                  </a:cxn>
                  <a:cxn ang="0">
                    <a:pos x="107" y="27"/>
                  </a:cxn>
                  <a:cxn ang="0">
                    <a:pos x="99" y="29"/>
                  </a:cxn>
                  <a:cxn ang="0">
                    <a:pos x="91" y="33"/>
                  </a:cxn>
                  <a:cxn ang="0">
                    <a:pos x="82" y="36"/>
                  </a:cxn>
                  <a:cxn ang="0">
                    <a:pos x="74" y="41"/>
                  </a:cxn>
                  <a:cxn ang="0">
                    <a:pos x="66" y="46"/>
                  </a:cxn>
                  <a:cxn ang="0">
                    <a:pos x="52" y="61"/>
                  </a:cxn>
                  <a:cxn ang="0">
                    <a:pos x="42" y="80"/>
                  </a:cxn>
                  <a:cxn ang="0">
                    <a:pos x="37" y="103"/>
                  </a:cxn>
                  <a:cxn ang="0">
                    <a:pos x="35" y="126"/>
                  </a:cxn>
                  <a:cxn ang="0">
                    <a:pos x="35" y="151"/>
                  </a:cxn>
                  <a:cxn ang="0">
                    <a:pos x="38" y="174"/>
                  </a:cxn>
                  <a:cxn ang="0">
                    <a:pos x="41" y="194"/>
                  </a:cxn>
                  <a:cxn ang="0">
                    <a:pos x="46" y="210"/>
                  </a:cxn>
                </a:cxnLst>
                <a:rect l="0" t="0" r="r" b="b"/>
                <a:pathLst>
                  <a:path w="217" h="210">
                    <a:moveTo>
                      <a:pt x="46" y="210"/>
                    </a:moveTo>
                    <a:lnTo>
                      <a:pt x="37" y="198"/>
                    </a:lnTo>
                    <a:lnTo>
                      <a:pt x="26" y="181"/>
                    </a:lnTo>
                    <a:lnTo>
                      <a:pt x="15" y="159"/>
                    </a:lnTo>
                    <a:lnTo>
                      <a:pt x="5" y="135"/>
                    </a:lnTo>
                    <a:lnTo>
                      <a:pt x="0" y="109"/>
                    </a:lnTo>
                    <a:lnTo>
                      <a:pt x="1" y="82"/>
                    </a:lnTo>
                    <a:lnTo>
                      <a:pt x="9" y="57"/>
                    </a:lnTo>
                    <a:lnTo>
                      <a:pt x="27" y="35"/>
                    </a:lnTo>
                    <a:lnTo>
                      <a:pt x="45" y="22"/>
                    </a:lnTo>
                    <a:lnTo>
                      <a:pt x="60" y="12"/>
                    </a:lnTo>
                    <a:lnTo>
                      <a:pt x="72" y="7"/>
                    </a:lnTo>
                    <a:lnTo>
                      <a:pt x="81" y="5"/>
                    </a:lnTo>
                    <a:lnTo>
                      <a:pt x="88" y="5"/>
                    </a:lnTo>
                    <a:lnTo>
                      <a:pt x="104" y="0"/>
                    </a:lnTo>
                    <a:lnTo>
                      <a:pt x="148" y="8"/>
                    </a:lnTo>
                    <a:lnTo>
                      <a:pt x="160" y="12"/>
                    </a:lnTo>
                    <a:lnTo>
                      <a:pt x="172" y="15"/>
                    </a:lnTo>
                    <a:lnTo>
                      <a:pt x="182" y="19"/>
                    </a:lnTo>
                    <a:lnTo>
                      <a:pt x="190" y="23"/>
                    </a:lnTo>
                    <a:lnTo>
                      <a:pt x="198" y="27"/>
                    </a:lnTo>
                    <a:lnTo>
                      <a:pt x="205" y="32"/>
                    </a:lnTo>
                    <a:lnTo>
                      <a:pt x="211" y="38"/>
                    </a:lnTo>
                    <a:lnTo>
                      <a:pt x="217" y="45"/>
                    </a:lnTo>
                    <a:lnTo>
                      <a:pt x="205" y="40"/>
                    </a:lnTo>
                    <a:lnTo>
                      <a:pt x="194" y="36"/>
                    </a:lnTo>
                    <a:lnTo>
                      <a:pt x="183" y="33"/>
                    </a:lnTo>
                    <a:lnTo>
                      <a:pt x="172" y="30"/>
                    </a:lnTo>
                    <a:lnTo>
                      <a:pt x="163" y="27"/>
                    </a:lnTo>
                    <a:lnTo>
                      <a:pt x="153" y="26"/>
                    </a:lnTo>
                    <a:lnTo>
                      <a:pt x="143" y="24"/>
                    </a:lnTo>
                    <a:lnTo>
                      <a:pt x="134" y="24"/>
                    </a:lnTo>
                    <a:lnTo>
                      <a:pt x="125" y="24"/>
                    </a:lnTo>
                    <a:lnTo>
                      <a:pt x="116" y="25"/>
                    </a:lnTo>
                    <a:lnTo>
                      <a:pt x="107" y="27"/>
                    </a:lnTo>
                    <a:lnTo>
                      <a:pt x="99" y="29"/>
                    </a:lnTo>
                    <a:lnTo>
                      <a:pt x="91" y="33"/>
                    </a:lnTo>
                    <a:lnTo>
                      <a:pt x="82" y="36"/>
                    </a:lnTo>
                    <a:lnTo>
                      <a:pt x="74" y="41"/>
                    </a:lnTo>
                    <a:lnTo>
                      <a:pt x="66" y="46"/>
                    </a:lnTo>
                    <a:lnTo>
                      <a:pt x="52" y="61"/>
                    </a:lnTo>
                    <a:lnTo>
                      <a:pt x="42" y="80"/>
                    </a:lnTo>
                    <a:lnTo>
                      <a:pt x="37" y="103"/>
                    </a:lnTo>
                    <a:lnTo>
                      <a:pt x="35" y="126"/>
                    </a:lnTo>
                    <a:lnTo>
                      <a:pt x="35" y="151"/>
                    </a:lnTo>
                    <a:lnTo>
                      <a:pt x="38" y="174"/>
                    </a:lnTo>
                    <a:lnTo>
                      <a:pt x="41" y="194"/>
                    </a:lnTo>
                    <a:lnTo>
                      <a:pt x="46" y="210"/>
                    </a:lnTo>
                    <a:close/>
                  </a:path>
                </a:pathLst>
              </a:custGeom>
              <a:solidFill>
                <a:schemeClr val="accent2"/>
              </a:solidFill>
              <a:ln w="9525">
                <a:noFill/>
                <a:round/>
                <a:headEnd/>
                <a:tailEnd/>
              </a:ln>
            </p:spPr>
            <p:txBody>
              <a:bodyPr/>
              <a:lstStyle/>
              <a:p>
                <a:pPr>
                  <a:defRPr/>
                </a:pPr>
                <a:endParaRPr lang="en-US"/>
              </a:p>
            </p:txBody>
          </p:sp>
          <p:sp>
            <p:nvSpPr>
              <p:cNvPr id="68619" name="Freeform 11"/>
              <p:cNvSpPr>
                <a:spLocks/>
              </p:cNvSpPr>
              <p:nvPr userDrawn="1"/>
            </p:nvSpPr>
            <p:spPr bwMode="ltGray">
              <a:xfrm rot="373331" flipH="1">
                <a:off x="41" y="2843"/>
                <a:ext cx="262" cy="308"/>
              </a:xfrm>
              <a:custGeom>
                <a:avLst/>
                <a:gdLst/>
                <a:ahLst/>
                <a:cxnLst>
                  <a:cxn ang="0">
                    <a:pos x="109" y="0"/>
                  </a:cxn>
                  <a:cxn ang="0">
                    <a:pos x="112" y="2"/>
                  </a:cxn>
                  <a:cxn ang="0">
                    <a:pos x="118" y="8"/>
                  </a:cxn>
                  <a:cxn ang="0">
                    <a:pos x="127" y="18"/>
                  </a:cxn>
                  <a:cxn ang="0">
                    <a:pos x="137" y="33"/>
                  </a:cxn>
                  <a:cxn ang="0">
                    <a:pos x="145" y="52"/>
                  </a:cxn>
                  <a:cxn ang="0">
                    <a:pos x="150" y="76"/>
                  </a:cxn>
                  <a:cxn ang="0">
                    <a:pos x="150" y="105"/>
                  </a:cxn>
                  <a:cxn ang="0">
                    <a:pos x="144" y="139"/>
                  </a:cxn>
                  <a:cxn ang="0">
                    <a:pos x="140" y="149"/>
                  </a:cxn>
                  <a:cxn ang="0">
                    <a:pos x="136" y="157"/>
                  </a:cxn>
                  <a:cxn ang="0">
                    <a:pos x="131" y="165"/>
                  </a:cxn>
                  <a:cxn ang="0">
                    <a:pos x="125" y="173"/>
                  </a:cxn>
                  <a:cxn ang="0">
                    <a:pos x="117" y="180"/>
                  </a:cxn>
                  <a:cxn ang="0">
                    <a:pos x="110" y="185"/>
                  </a:cxn>
                  <a:cxn ang="0">
                    <a:pos x="102" y="191"/>
                  </a:cxn>
                  <a:cxn ang="0">
                    <a:pos x="92" y="195"/>
                  </a:cxn>
                  <a:cxn ang="0">
                    <a:pos x="82" y="197"/>
                  </a:cxn>
                  <a:cxn ang="0">
                    <a:pos x="72" y="200"/>
                  </a:cxn>
                  <a:cxn ang="0">
                    <a:pos x="61" y="201"/>
                  </a:cxn>
                  <a:cxn ang="0">
                    <a:pos x="49" y="201"/>
                  </a:cxn>
                  <a:cxn ang="0">
                    <a:pos x="37" y="200"/>
                  </a:cxn>
                  <a:cxn ang="0">
                    <a:pos x="25" y="197"/>
                  </a:cxn>
                  <a:cxn ang="0">
                    <a:pos x="12" y="193"/>
                  </a:cxn>
                  <a:cxn ang="0">
                    <a:pos x="0" y="188"/>
                  </a:cxn>
                  <a:cxn ang="0">
                    <a:pos x="11" y="195"/>
                  </a:cxn>
                  <a:cxn ang="0">
                    <a:pos x="22" y="200"/>
                  </a:cxn>
                  <a:cxn ang="0">
                    <a:pos x="33" y="205"/>
                  </a:cxn>
                  <a:cxn ang="0">
                    <a:pos x="43" y="208"/>
                  </a:cxn>
                  <a:cxn ang="0">
                    <a:pos x="53" y="211"/>
                  </a:cxn>
                  <a:cxn ang="0">
                    <a:pos x="63" y="212"/>
                  </a:cxn>
                  <a:cxn ang="0">
                    <a:pos x="73" y="213"/>
                  </a:cxn>
                  <a:cxn ang="0">
                    <a:pos x="83" y="213"/>
                  </a:cxn>
                  <a:cxn ang="0">
                    <a:pos x="91" y="212"/>
                  </a:cxn>
                  <a:cxn ang="0">
                    <a:pos x="100" y="210"/>
                  </a:cxn>
                  <a:cxn ang="0">
                    <a:pos x="108" y="208"/>
                  </a:cxn>
                  <a:cxn ang="0">
                    <a:pos x="116" y="206"/>
                  </a:cxn>
                  <a:cxn ang="0">
                    <a:pos x="123" y="203"/>
                  </a:cxn>
                  <a:cxn ang="0">
                    <a:pos x="130" y="199"/>
                  </a:cxn>
                  <a:cxn ang="0">
                    <a:pos x="136" y="195"/>
                  </a:cxn>
                  <a:cxn ang="0">
                    <a:pos x="142" y="191"/>
                  </a:cxn>
                  <a:cxn ang="0">
                    <a:pos x="158" y="176"/>
                  </a:cxn>
                  <a:cxn ang="0">
                    <a:pos x="169" y="161"/>
                  </a:cxn>
                  <a:cxn ang="0">
                    <a:pos x="176" y="144"/>
                  </a:cxn>
                  <a:cxn ang="0">
                    <a:pos x="179" y="128"/>
                  </a:cxn>
                  <a:cxn ang="0">
                    <a:pos x="181" y="111"/>
                  </a:cxn>
                  <a:cxn ang="0">
                    <a:pos x="181" y="95"/>
                  </a:cxn>
                  <a:cxn ang="0">
                    <a:pos x="182" y="79"/>
                  </a:cxn>
                  <a:cxn ang="0">
                    <a:pos x="173" y="46"/>
                  </a:cxn>
                  <a:cxn ang="0">
                    <a:pos x="156" y="21"/>
                  </a:cxn>
                  <a:cxn ang="0">
                    <a:pos x="151" y="18"/>
                  </a:cxn>
                  <a:cxn ang="0">
                    <a:pos x="147" y="15"/>
                  </a:cxn>
                  <a:cxn ang="0">
                    <a:pos x="142" y="13"/>
                  </a:cxn>
                  <a:cxn ang="0">
                    <a:pos x="138" y="11"/>
                  </a:cxn>
                  <a:cxn ang="0">
                    <a:pos x="132" y="9"/>
                  </a:cxn>
                  <a:cxn ang="0">
                    <a:pos x="126" y="6"/>
                  </a:cxn>
                  <a:cxn ang="0">
                    <a:pos x="119" y="3"/>
                  </a:cxn>
                  <a:cxn ang="0">
                    <a:pos x="109" y="0"/>
                  </a:cxn>
                </a:cxnLst>
                <a:rect l="0" t="0" r="r" b="b"/>
                <a:pathLst>
                  <a:path w="182" h="213">
                    <a:moveTo>
                      <a:pt x="109" y="0"/>
                    </a:moveTo>
                    <a:lnTo>
                      <a:pt x="112" y="2"/>
                    </a:lnTo>
                    <a:lnTo>
                      <a:pt x="118" y="8"/>
                    </a:lnTo>
                    <a:lnTo>
                      <a:pt x="127" y="18"/>
                    </a:lnTo>
                    <a:lnTo>
                      <a:pt x="137" y="33"/>
                    </a:lnTo>
                    <a:lnTo>
                      <a:pt x="145" y="52"/>
                    </a:lnTo>
                    <a:lnTo>
                      <a:pt x="150" y="76"/>
                    </a:lnTo>
                    <a:lnTo>
                      <a:pt x="150" y="105"/>
                    </a:lnTo>
                    <a:lnTo>
                      <a:pt x="144" y="139"/>
                    </a:lnTo>
                    <a:lnTo>
                      <a:pt x="140" y="149"/>
                    </a:lnTo>
                    <a:lnTo>
                      <a:pt x="136" y="157"/>
                    </a:lnTo>
                    <a:lnTo>
                      <a:pt x="131" y="165"/>
                    </a:lnTo>
                    <a:lnTo>
                      <a:pt x="125" y="173"/>
                    </a:lnTo>
                    <a:lnTo>
                      <a:pt x="117" y="180"/>
                    </a:lnTo>
                    <a:lnTo>
                      <a:pt x="110" y="185"/>
                    </a:lnTo>
                    <a:lnTo>
                      <a:pt x="102" y="191"/>
                    </a:lnTo>
                    <a:lnTo>
                      <a:pt x="92" y="195"/>
                    </a:lnTo>
                    <a:lnTo>
                      <a:pt x="82" y="197"/>
                    </a:lnTo>
                    <a:lnTo>
                      <a:pt x="72" y="200"/>
                    </a:lnTo>
                    <a:lnTo>
                      <a:pt x="61" y="201"/>
                    </a:lnTo>
                    <a:lnTo>
                      <a:pt x="49" y="201"/>
                    </a:lnTo>
                    <a:lnTo>
                      <a:pt x="37" y="200"/>
                    </a:lnTo>
                    <a:lnTo>
                      <a:pt x="25" y="197"/>
                    </a:lnTo>
                    <a:lnTo>
                      <a:pt x="12" y="193"/>
                    </a:lnTo>
                    <a:lnTo>
                      <a:pt x="0" y="188"/>
                    </a:lnTo>
                    <a:lnTo>
                      <a:pt x="11" y="195"/>
                    </a:lnTo>
                    <a:lnTo>
                      <a:pt x="22" y="200"/>
                    </a:lnTo>
                    <a:lnTo>
                      <a:pt x="33" y="205"/>
                    </a:lnTo>
                    <a:lnTo>
                      <a:pt x="43" y="208"/>
                    </a:lnTo>
                    <a:lnTo>
                      <a:pt x="53" y="211"/>
                    </a:lnTo>
                    <a:lnTo>
                      <a:pt x="63" y="212"/>
                    </a:lnTo>
                    <a:lnTo>
                      <a:pt x="73" y="213"/>
                    </a:lnTo>
                    <a:lnTo>
                      <a:pt x="83" y="213"/>
                    </a:lnTo>
                    <a:lnTo>
                      <a:pt x="91" y="212"/>
                    </a:lnTo>
                    <a:lnTo>
                      <a:pt x="100" y="210"/>
                    </a:lnTo>
                    <a:lnTo>
                      <a:pt x="108" y="208"/>
                    </a:lnTo>
                    <a:lnTo>
                      <a:pt x="116" y="206"/>
                    </a:lnTo>
                    <a:lnTo>
                      <a:pt x="123" y="203"/>
                    </a:lnTo>
                    <a:lnTo>
                      <a:pt x="130" y="199"/>
                    </a:lnTo>
                    <a:lnTo>
                      <a:pt x="136" y="195"/>
                    </a:lnTo>
                    <a:lnTo>
                      <a:pt x="142" y="191"/>
                    </a:lnTo>
                    <a:lnTo>
                      <a:pt x="158" y="176"/>
                    </a:lnTo>
                    <a:lnTo>
                      <a:pt x="169" y="161"/>
                    </a:lnTo>
                    <a:lnTo>
                      <a:pt x="176" y="144"/>
                    </a:lnTo>
                    <a:lnTo>
                      <a:pt x="179" y="128"/>
                    </a:lnTo>
                    <a:lnTo>
                      <a:pt x="181" y="111"/>
                    </a:lnTo>
                    <a:lnTo>
                      <a:pt x="181" y="95"/>
                    </a:lnTo>
                    <a:lnTo>
                      <a:pt x="182" y="79"/>
                    </a:lnTo>
                    <a:lnTo>
                      <a:pt x="173" y="46"/>
                    </a:lnTo>
                    <a:lnTo>
                      <a:pt x="156" y="21"/>
                    </a:lnTo>
                    <a:lnTo>
                      <a:pt x="151" y="18"/>
                    </a:lnTo>
                    <a:lnTo>
                      <a:pt x="147" y="15"/>
                    </a:lnTo>
                    <a:lnTo>
                      <a:pt x="142" y="13"/>
                    </a:lnTo>
                    <a:lnTo>
                      <a:pt x="138" y="11"/>
                    </a:lnTo>
                    <a:lnTo>
                      <a:pt x="132" y="9"/>
                    </a:lnTo>
                    <a:lnTo>
                      <a:pt x="126" y="6"/>
                    </a:lnTo>
                    <a:lnTo>
                      <a:pt x="119" y="3"/>
                    </a:lnTo>
                    <a:lnTo>
                      <a:pt x="109" y="0"/>
                    </a:lnTo>
                    <a:close/>
                  </a:path>
                </a:pathLst>
              </a:custGeom>
              <a:solidFill>
                <a:schemeClr val="accent2"/>
              </a:solidFill>
              <a:ln w="9525">
                <a:noFill/>
                <a:round/>
                <a:headEnd/>
                <a:tailEnd/>
              </a:ln>
            </p:spPr>
            <p:txBody>
              <a:bodyPr/>
              <a:lstStyle/>
              <a:p>
                <a:pPr>
                  <a:defRPr/>
                </a:pPr>
                <a:endParaRPr lang="en-US"/>
              </a:p>
            </p:txBody>
          </p:sp>
          <p:sp>
            <p:nvSpPr>
              <p:cNvPr id="68620" name="Freeform 12"/>
              <p:cNvSpPr>
                <a:spLocks/>
              </p:cNvSpPr>
              <p:nvPr userDrawn="1"/>
            </p:nvSpPr>
            <p:spPr bwMode="ltGray">
              <a:xfrm rot="373331" flipH="1">
                <a:off x="121" y="2907"/>
                <a:ext cx="93" cy="156"/>
              </a:xfrm>
              <a:custGeom>
                <a:avLst/>
                <a:gdLst/>
                <a:ahLst/>
                <a:cxnLst>
                  <a:cxn ang="0">
                    <a:pos x="94" y="0"/>
                  </a:cxn>
                  <a:cxn ang="0">
                    <a:pos x="105" y="9"/>
                  </a:cxn>
                  <a:cxn ang="0">
                    <a:pos x="115" y="27"/>
                  </a:cxn>
                  <a:cxn ang="0">
                    <a:pos x="123" y="50"/>
                  </a:cxn>
                  <a:cxn ang="0">
                    <a:pos x="128" y="78"/>
                  </a:cxn>
                  <a:cxn ang="0">
                    <a:pos x="127" y="111"/>
                  </a:cxn>
                  <a:cxn ang="0">
                    <a:pos x="116" y="145"/>
                  </a:cxn>
                  <a:cxn ang="0">
                    <a:pos x="94" y="181"/>
                  </a:cxn>
                  <a:cxn ang="0">
                    <a:pos x="60" y="217"/>
                  </a:cxn>
                  <a:cxn ang="0">
                    <a:pos x="49" y="213"/>
                  </a:cxn>
                  <a:cxn ang="0">
                    <a:pos x="38" y="210"/>
                  </a:cxn>
                  <a:cxn ang="0">
                    <a:pos x="26" y="205"/>
                  </a:cxn>
                  <a:cxn ang="0">
                    <a:pos x="16" y="201"/>
                  </a:cxn>
                  <a:cxn ang="0">
                    <a:pos x="8" y="196"/>
                  </a:cxn>
                  <a:cxn ang="0">
                    <a:pos x="2" y="190"/>
                  </a:cxn>
                  <a:cxn ang="0">
                    <a:pos x="0" y="183"/>
                  </a:cxn>
                  <a:cxn ang="0">
                    <a:pos x="1" y="178"/>
                  </a:cxn>
                  <a:cxn ang="0">
                    <a:pos x="13" y="171"/>
                  </a:cxn>
                  <a:cxn ang="0">
                    <a:pos x="29" y="161"/>
                  </a:cxn>
                  <a:cxn ang="0">
                    <a:pos x="46" y="150"/>
                  </a:cxn>
                  <a:cxn ang="0">
                    <a:pos x="63" y="134"/>
                  </a:cxn>
                  <a:cxn ang="0">
                    <a:pos x="79" y="112"/>
                  </a:cxn>
                  <a:cxn ang="0">
                    <a:pos x="91" y="83"/>
                  </a:cxn>
                  <a:cxn ang="0">
                    <a:pos x="97" y="46"/>
                  </a:cxn>
                  <a:cxn ang="0">
                    <a:pos x="94" y="0"/>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accent2"/>
              </a:solidFill>
              <a:ln w="9525">
                <a:noFill/>
                <a:round/>
                <a:headEnd/>
                <a:tailEnd/>
              </a:ln>
            </p:spPr>
            <p:txBody>
              <a:bodyPr/>
              <a:lstStyle/>
              <a:p>
                <a:pPr>
                  <a:defRPr/>
                </a:pPr>
                <a:endParaRPr lang="en-US"/>
              </a:p>
            </p:txBody>
          </p:sp>
          <p:sp>
            <p:nvSpPr>
              <p:cNvPr id="68621" name="Freeform 13"/>
              <p:cNvSpPr>
                <a:spLocks/>
              </p:cNvSpPr>
              <p:nvPr userDrawn="1"/>
            </p:nvSpPr>
            <p:spPr bwMode="ltGray">
              <a:xfrm rot="373331" flipH="1">
                <a:off x="313" y="3110"/>
                <a:ext cx="86" cy="93"/>
              </a:xfrm>
              <a:custGeom>
                <a:avLst/>
                <a:gdLst/>
                <a:ahLst/>
                <a:cxnLst>
                  <a:cxn ang="0">
                    <a:pos x="75" y="0"/>
                  </a:cxn>
                  <a:cxn ang="0">
                    <a:pos x="0" y="25"/>
                  </a:cxn>
                  <a:cxn ang="0">
                    <a:pos x="3" y="26"/>
                  </a:cxn>
                  <a:cxn ang="0">
                    <a:pos x="14" y="29"/>
                  </a:cxn>
                  <a:cxn ang="0">
                    <a:pos x="29" y="36"/>
                  </a:cxn>
                  <a:cxn ang="0">
                    <a:pos x="46" y="47"/>
                  </a:cxn>
                  <a:cxn ang="0">
                    <a:pos x="66" y="62"/>
                  </a:cxn>
                  <a:cxn ang="0">
                    <a:pos x="84" y="80"/>
                  </a:cxn>
                  <a:cxn ang="0">
                    <a:pos x="102" y="103"/>
                  </a:cxn>
                  <a:cxn ang="0">
                    <a:pos x="116" y="132"/>
                  </a:cxn>
                  <a:cxn ang="0">
                    <a:pos x="117" y="120"/>
                  </a:cxn>
                  <a:cxn ang="0">
                    <a:pos x="115" y="107"/>
                  </a:cxn>
                  <a:cxn ang="0">
                    <a:pos x="108" y="90"/>
                  </a:cxn>
                  <a:cxn ang="0">
                    <a:pos x="99" y="74"/>
                  </a:cxn>
                  <a:cxn ang="0">
                    <a:pos x="89" y="58"/>
                  </a:cxn>
                  <a:cxn ang="0">
                    <a:pos x="78" y="45"/>
                  </a:cxn>
                  <a:cxn ang="0">
                    <a:pos x="67" y="36"/>
                  </a:cxn>
                  <a:cxn ang="0">
                    <a:pos x="58" y="32"/>
                  </a:cxn>
                  <a:cxn ang="0">
                    <a:pos x="69" y="29"/>
                  </a:cxn>
                  <a:cxn ang="0">
                    <a:pos x="79" y="28"/>
                  </a:cxn>
                  <a:cxn ang="0">
                    <a:pos x="89" y="26"/>
                  </a:cxn>
                  <a:cxn ang="0">
                    <a:pos x="98" y="25"/>
                  </a:cxn>
                  <a:cxn ang="0">
                    <a:pos x="105" y="24"/>
                  </a:cxn>
                  <a:cxn ang="0">
                    <a:pos x="109" y="22"/>
                  </a:cxn>
                  <a:cxn ang="0">
                    <a:pos x="113" y="21"/>
                  </a:cxn>
                  <a:cxn ang="0">
                    <a:pos x="114" y="21"/>
                  </a:cxn>
                  <a:cxn ang="0">
                    <a:pos x="75" y="0"/>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accent2"/>
              </a:solidFill>
              <a:ln w="9525">
                <a:noFill/>
                <a:round/>
                <a:headEnd/>
                <a:tailEnd/>
              </a:ln>
            </p:spPr>
            <p:txBody>
              <a:bodyPr/>
              <a:lstStyle/>
              <a:p>
                <a:pPr>
                  <a:defRPr/>
                </a:pPr>
                <a:endParaRPr lang="en-US"/>
              </a:p>
            </p:txBody>
          </p:sp>
          <p:sp>
            <p:nvSpPr>
              <p:cNvPr id="68622" name="Freeform 14"/>
              <p:cNvSpPr>
                <a:spLocks/>
              </p:cNvSpPr>
              <p:nvPr userDrawn="1"/>
            </p:nvSpPr>
            <p:spPr bwMode="ltGray">
              <a:xfrm rot="373331" flipH="1">
                <a:off x="289" y="3135"/>
                <a:ext cx="21" cy="55"/>
              </a:xfrm>
              <a:custGeom>
                <a:avLst/>
                <a:gdLst/>
                <a:ahLst/>
                <a:cxnLst>
                  <a:cxn ang="0">
                    <a:pos x="29" y="0"/>
                  </a:cxn>
                  <a:cxn ang="0">
                    <a:pos x="23" y="0"/>
                  </a:cxn>
                  <a:cxn ang="0">
                    <a:pos x="16" y="4"/>
                  </a:cxn>
                  <a:cxn ang="0">
                    <a:pos x="9" y="9"/>
                  </a:cxn>
                  <a:cxn ang="0">
                    <a:pos x="4" y="19"/>
                  </a:cxn>
                  <a:cxn ang="0">
                    <a:pos x="1" y="30"/>
                  </a:cxn>
                  <a:cxn ang="0">
                    <a:pos x="0" y="44"/>
                  </a:cxn>
                  <a:cxn ang="0">
                    <a:pos x="3" y="60"/>
                  </a:cxn>
                  <a:cxn ang="0">
                    <a:pos x="11" y="77"/>
                  </a:cxn>
                  <a:cxn ang="0">
                    <a:pos x="15" y="53"/>
                  </a:cxn>
                  <a:cxn ang="0">
                    <a:pos x="19" y="37"/>
                  </a:cxn>
                  <a:cxn ang="0">
                    <a:pos x="23" y="22"/>
                  </a:cxn>
                  <a:cxn ang="0">
                    <a:pos x="29" y="0"/>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accent2"/>
              </a:solidFill>
              <a:ln w="9525">
                <a:noFill/>
                <a:round/>
                <a:headEnd/>
                <a:tailEnd/>
              </a:ln>
            </p:spPr>
            <p:txBody>
              <a:bodyPr/>
              <a:lstStyle/>
              <a:p>
                <a:pPr>
                  <a:defRPr/>
                </a:pPr>
                <a:endParaRPr lang="en-US"/>
              </a:p>
            </p:txBody>
          </p:sp>
          <p:grpSp>
            <p:nvGrpSpPr>
              <p:cNvPr id="1067" name="Group 15"/>
              <p:cNvGrpSpPr>
                <a:grpSpLocks/>
              </p:cNvGrpSpPr>
              <p:nvPr userDrawn="1"/>
            </p:nvGrpSpPr>
            <p:grpSpPr bwMode="auto">
              <a:xfrm rot="10886446" flipH="1">
                <a:off x="335" y="3251"/>
                <a:ext cx="608" cy="369"/>
                <a:chOff x="-366" y="1704"/>
                <a:chExt cx="608" cy="369"/>
              </a:xfrm>
            </p:grpSpPr>
            <p:sp>
              <p:nvSpPr>
                <p:cNvPr id="68624" name="Freeform 16"/>
                <p:cNvSpPr>
                  <a:spLocks/>
                </p:cNvSpPr>
                <p:nvPr userDrawn="1"/>
              </p:nvSpPr>
              <p:spPr bwMode="ltGray">
                <a:xfrm rot="4200091">
                  <a:off x="-242" y="1807"/>
                  <a:ext cx="143" cy="390"/>
                </a:xfrm>
                <a:custGeom>
                  <a:avLst/>
                  <a:gdLst/>
                  <a:ahLst/>
                  <a:cxnLst>
                    <a:cxn ang="0">
                      <a:pos x="12" y="44"/>
                    </a:cxn>
                    <a:cxn ang="0">
                      <a:pos x="6" y="72"/>
                    </a:cxn>
                    <a:cxn ang="0">
                      <a:pos x="3" y="99"/>
                    </a:cxn>
                    <a:cxn ang="0">
                      <a:pos x="0" y="125"/>
                    </a:cxn>
                    <a:cxn ang="0">
                      <a:pos x="0" y="151"/>
                    </a:cxn>
                    <a:cxn ang="0">
                      <a:pos x="3" y="180"/>
                    </a:cxn>
                    <a:cxn ang="0">
                      <a:pos x="7" y="211"/>
                    </a:cxn>
                    <a:cxn ang="0">
                      <a:pos x="16" y="247"/>
                    </a:cxn>
                    <a:cxn ang="0">
                      <a:pos x="29" y="287"/>
                    </a:cxn>
                    <a:cxn ang="0">
                      <a:pos x="43" y="325"/>
                    </a:cxn>
                    <a:cxn ang="0">
                      <a:pos x="61" y="364"/>
                    </a:cxn>
                    <a:cxn ang="0">
                      <a:pos x="83" y="406"/>
                    </a:cxn>
                    <a:cxn ang="0">
                      <a:pos x="106" y="446"/>
                    </a:cxn>
                    <a:cxn ang="0">
                      <a:pos x="132" y="483"/>
                    </a:cxn>
                    <a:cxn ang="0">
                      <a:pos x="157" y="516"/>
                    </a:cxn>
                    <a:cxn ang="0">
                      <a:pos x="182" y="544"/>
                    </a:cxn>
                    <a:cxn ang="0">
                      <a:pos x="207" y="564"/>
                    </a:cxn>
                    <a:cxn ang="0">
                      <a:pos x="160" y="501"/>
                    </a:cxn>
                    <a:cxn ang="0">
                      <a:pos x="127" y="448"/>
                    </a:cxn>
                    <a:cxn ang="0">
                      <a:pos x="103" y="405"/>
                    </a:cxn>
                    <a:cxn ang="0">
                      <a:pos x="87" y="368"/>
                    </a:cxn>
                    <a:cxn ang="0">
                      <a:pos x="75" y="337"/>
                    </a:cxn>
                    <a:cxn ang="0">
                      <a:pos x="68" y="309"/>
                    </a:cxn>
                    <a:cxn ang="0">
                      <a:pos x="63" y="285"/>
                    </a:cxn>
                    <a:cxn ang="0">
                      <a:pos x="56" y="261"/>
                    </a:cxn>
                    <a:cxn ang="0">
                      <a:pos x="44" y="205"/>
                    </a:cxn>
                    <a:cxn ang="0">
                      <a:pos x="41" y="140"/>
                    </a:cxn>
                    <a:cxn ang="0">
                      <a:pos x="43" y="68"/>
                    </a:cxn>
                    <a:cxn ang="0">
                      <a:pos x="50" y="0"/>
                    </a:cxn>
                    <a:cxn ang="0">
                      <a:pos x="12" y="44"/>
                    </a:cxn>
                  </a:cxnLst>
                  <a:rect l="0" t="0" r="r" b="b"/>
                  <a:pathLst>
                    <a:path w="207" h="564">
                      <a:moveTo>
                        <a:pt x="12" y="44"/>
                      </a:moveTo>
                      <a:lnTo>
                        <a:pt x="6" y="72"/>
                      </a:lnTo>
                      <a:lnTo>
                        <a:pt x="3" y="99"/>
                      </a:lnTo>
                      <a:lnTo>
                        <a:pt x="0" y="125"/>
                      </a:lnTo>
                      <a:lnTo>
                        <a:pt x="0" y="151"/>
                      </a:lnTo>
                      <a:lnTo>
                        <a:pt x="3" y="180"/>
                      </a:lnTo>
                      <a:lnTo>
                        <a:pt x="7" y="211"/>
                      </a:lnTo>
                      <a:lnTo>
                        <a:pt x="16" y="247"/>
                      </a:lnTo>
                      <a:lnTo>
                        <a:pt x="29" y="287"/>
                      </a:lnTo>
                      <a:lnTo>
                        <a:pt x="43" y="325"/>
                      </a:lnTo>
                      <a:lnTo>
                        <a:pt x="61" y="364"/>
                      </a:lnTo>
                      <a:lnTo>
                        <a:pt x="83" y="406"/>
                      </a:lnTo>
                      <a:lnTo>
                        <a:pt x="106" y="446"/>
                      </a:lnTo>
                      <a:lnTo>
                        <a:pt x="132" y="483"/>
                      </a:lnTo>
                      <a:lnTo>
                        <a:pt x="157" y="516"/>
                      </a:lnTo>
                      <a:lnTo>
                        <a:pt x="182" y="544"/>
                      </a:lnTo>
                      <a:lnTo>
                        <a:pt x="207" y="564"/>
                      </a:lnTo>
                      <a:lnTo>
                        <a:pt x="160" y="501"/>
                      </a:lnTo>
                      <a:lnTo>
                        <a:pt x="127" y="448"/>
                      </a:lnTo>
                      <a:lnTo>
                        <a:pt x="103" y="405"/>
                      </a:lnTo>
                      <a:lnTo>
                        <a:pt x="87" y="368"/>
                      </a:lnTo>
                      <a:lnTo>
                        <a:pt x="75" y="337"/>
                      </a:lnTo>
                      <a:lnTo>
                        <a:pt x="68" y="309"/>
                      </a:lnTo>
                      <a:lnTo>
                        <a:pt x="63" y="285"/>
                      </a:lnTo>
                      <a:lnTo>
                        <a:pt x="56" y="261"/>
                      </a:lnTo>
                      <a:lnTo>
                        <a:pt x="44" y="205"/>
                      </a:lnTo>
                      <a:lnTo>
                        <a:pt x="41" y="140"/>
                      </a:lnTo>
                      <a:lnTo>
                        <a:pt x="43" y="68"/>
                      </a:lnTo>
                      <a:lnTo>
                        <a:pt x="50" y="0"/>
                      </a:lnTo>
                      <a:lnTo>
                        <a:pt x="12" y="44"/>
                      </a:lnTo>
                      <a:close/>
                    </a:path>
                  </a:pathLst>
                </a:custGeom>
                <a:solidFill>
                  <a:schemeClr val="accent2"/>
                </a:solidFill>
                <a:ln w="9525">
                  <a:noFill/>
                  <a:round/>
                  <a:headEnd/>
                  <a:tailEnd/>
                </a:ln>
              </p:spPr>
              <p:txBody>
                <a:bodyPr/>
                <a:lstStyle/>
                <a:p>
                  <a:pPr>
                    <a:defRPr/>
                  </a:pPr>
                  <a:endParaRPr lang="en-US"/>
                </a:p>
              </p:txBody>
            </p:sp>
            <p:sp>
              <p:nvSpPr>
                <p:cNvPr id="68625" name="Freeform 17"/>
                <p:cNvSpPr>
                  <a:spLocks/>
                </p:cNvSpPr>
                <p:nvPr userDrawn="1"/>
              </p:nvSpPr>
              <p:spPr bwMode="ltGray">
                <a:xfrm rot="4200091">
                  <a:off x="124" y="1761"/>
                  <a:ext cx="33" cy="160"/>
                </a:xfrm>
                <a:custGeom>
                  <a:avLst/>
                  <a:gdLst/>
                  <a:ahLst/>
                  <a:cxnLst>
                    <a:cxn ang="0">
                      <a:pos x="0" y="19"/>
                    </a:cxn>
                    <a:cxn ang="0">
                      <a:pos x="14" y="55"/>
                    </a:cxn>
                    <a:cxn ang="0">
                      <a:pos x="22" y="101"/>
                    </a:cxn>
                    <a:cxn ang="0">
                      <a:pos x="24" y="159"/>
                    </a:cxn>
                    <a:cxn ang="0">
                      <a:pos x="19" y="232"/>
                    </a:cxn>
                    <a:cxn ang="0">
                      <a:pos x="45" y="217"/>
                    </a:cxn>
                    <a:cxn ang="0">
                      <a:pos x="47" y="178"/>
                    </a:cxn>
                    <a:cxn ang="0">
                      <a:pos x="47" y="140"/>
                    </a:cxn>
                    <a:cxn ang="0">
                      <a:pos x="45" y="103"/>
                    </a:cxn>
                    <a:cxn ang="0">
                      <a:pos x="41" y="71"/>
                    </a:cxn>
                    <a:cxn ang="0">
                      <a:pos x="36" y="52"/>
                    </a:cxn>
                    <a:cxn ang="0">
                      <a:pos x="29" y="34"/>
                    </a:cxn>
                    <a:cxn ang="0">
                      <a:pos x="22" y="17"/>
                    </a:cxn>
                    <a:cxn ang="0">
                      <a:pos x="13" y="0"/>
                    </a:cxn>
                    <a:cxn ang="0">
                      <a:pos x="0" y="19"/>
                    </a:cxn>
                  </a:cxnLst>
                  <a:rect l="0" t="0" r="r" b="b"/>
                  <a:pathLst>
                    <a:path w="47" h="232">
                      <a:moveTo>
                        <a:pt x="0" y="19"/>
                      </a:moveTo>
                      <a:lnTo>
                        <a:pt x="14" y="55"/>
                      </a:lnTo>
                      <a:lnTo>
                        <a:pt x="22" y="101"/>
                      </a:lnTo>
                      <a:lnTo>
                        <a:pt x="24" y="159"/>
                      </a:lnTo>
                      <a:lnTo>
                        <a:pt x="19" y="232"/>
                      </a:lnTo>
                      <a:lnTo>
                        <a:pt x="45" y="217"/>
                      </a:lnTo>
                      <a:lnTo>
                        <a:pt x="47" y="178"/>
                      </a:lnTo>
                      <a:lnTo>
                        <a:pt x="47" y="140"/>
                      </a:lnTo>
                      <a:lnTo>
                        <a:pt x="45" y="103"/>
                      </a:lnTo>
                      <a:lnTo>
                        <a:pt x="41" y="71"/>
                      </a:lnTo>
                      <a:lnTo>
                        <a:pt x="36" y="52"/>
                      </a:lnTo>
                      <a:lnTo>
                        <a:pt x="29" y="34"/>
                      </a:lnTo>
                      <a:lnTo>
                        <a:pt x="22" y="17"/>
                      </a:lnTo>
                      <a:lnTo>
                        <a:pt x="13" y="0"/>
                      </a:lnTo>
                      <a:lnTo>
                        <a:pt x="0" y="19"/>
                      </a:lnTo>
                      <a:close/>
                    </a:path>
                  </a:pathLst>
                </a:custGeom>
                <a:solidFill>
                  <a:schemeClr val="accent2"/>
                </a:solidFill>
                <a:ln w="9525">
                  <a:noFill/>
                  <a:round/>
                  <a:headEnd/>
                  <a:tailEnd/>
                </a:ln>
              </p:spPr>
              <p:txBody>
                <a:bodyPr/>
                <a:lstStyle/>
                <a:p>
                  <a:pPr>
                    <a:defRPr/>
                  </a:pPr>
                  <a:endParaRPr lang="en-US"/>
                </a:p>
              </p:txBody>
            </p:sp>
            <p:sp>
              <p:nvSpPr>
                <p:cNvPr id="68626" name="Freeform 18"/>
                <p:cNvSpPr>
                  <a:spLocks/>
                </p:cNvSpPr>
                <p:nvPr userDrawn="1"/>
              </p:nvSpPr>
              <p:spPr bwMode="ltGray">
                <a:xfrm rot="4200091">
                  <a:off x="198" y="1721"/>
                  <a:ext cx="60" cy="27"/>
                </a:xfrm>
                <a:custGeom>
                  <a:avLst/>
                  <a:gdLst/>
                  <a:ahLst/>
                  <a:cxnLst>
                    <a:cxn ang="0">
                      <a:pos x="87" y="22"/>
                    </a:cxn>
                    <a:cxn ang="0">
                      <a:pos x="77" y="17"/>
                    </a:cxn>
                    <a:cxn ang="0">
                      <a:pos x="68" y="12"/>
                    </a:cxn>
                    <a:cxn ang="0">
                      <a:pos x="58" y="7"/>
                    </a:cxn>
                    <a:cxn ang="0">
                      <a:pos x="47" y="5"/>
                    </a:cxn>
                    <a:cxn ang="0">
                      <a:pos x="37" y="3"/>
                    </a:cxn>
                    <a:cxn ang="0">
                      <a:pos x="26" y="2"/>
                    </a:cxn>
                    <a:cxn ang="0">
                      <a:pos x="13" y="0"/>
                    </a:cxn>
                    <a:cxn ang="0">
                      <a:pos x="0" y="2"/>
                    </a:cxn>
                    <a:cxn ang="0">
                      <a:pos x="6" y="6"/>
                    </a:cxn>
                    <a:cxn ang="0">
                      <a:pos x="14" y="10"/>
                    </a:cxn>
                    <a:cxn ang="0">
                      <a:pos x="22" y="14"/>
                    </a:cxn>
                    <a:cxn ang="0">
                      <a:pos x="33" y="18"/>
                    </a:cxn>
                    <a:cxn ang="0">
                      <a:pos x="42" y="22"/>
                    </a:cxn>
                    <a:cxn ang="0">
                      <a:pos x="52" y="27"/>
                    </a:cxn>
                    <a:cxn ang="0">
                      <a:pos x="64" y="33"/>
                    </a:cxn>
                    <a:cxn ang="0">
                      <a:pos x="74" y="40"/>
                    </a:cxn>
                    <a:cxn ang="0">
                      <a:pos x="87" y="22"/>
                    </a:cxn>
                  </a:cxnLst>
                  <a:rect l="0" t="0" r="r" b="b"/>
                  <a:pathLst>
                    <a:path w="87" h="40">
                      <a:moveTo>
                        <a:pt x="87" y="22"/>
                      </a:moveTo>
                      <a:lnTo>
                        <a:pt x="77" y="17"/>
                      </a:lnTo>
                      <a:lnTo>
                        <a:pt x="68" y="12"/>
                      </a:lnTo>
                      <a:lnTo>
                        <a:pt x="58" y="7"/>
                      </a:lnTo>
                      <a:lnTo>
                        <a:pt x="47" y="5"/>
                      </a:lnTo>
                      <a:lnTo>
                        <a:pt x="37" y="3"/>
                      </a:lnTo>
                      <a:lnTo>
                        <a:pt x="26" y="2"/>
                      </a:lnTo>
                      <a:lnTo>
                        <a:pt x="13" y="0"/>
                      </a:lnTo>
                      <a:lnTo>
                        <a:pt x="0" y="2"/>
                      </a:lnTo>
                      <a:lnTo>
                        <a:pt x="6" y="6"/>
                      </a:lnTo>
                      <a:lnTo>
                        <a:pt x="14" y="10"/>
                      </a:lnTo>
                      <a:lnTo>
                        <a:pt x="22" y="14"/>
                      </a:lnTo>
                      <a:lnTo>
                        <a:pt x="33" y="18"/>
                      </a:lnTo>
                      <a:lnTo>
                        <a:pt x="42" y="22"/>
                      </a:lnTo>
                      <a:lnTo>
                        <a:pt x="52" y="27"/>
                      </a:lnTo>
                      <a:lnTo>
                        <a:pt x="64" y="33"/>
                      </a:lnTo>
                      <a:lnTo>
                        <a:pt x="74" y="40"/>
                      </a:lnTo>
                      <a:lnTo>
                        <a:pt x="87" y="22"/>
                      </a:lnTo>
                      <a:close/>
                    </a:path>
                  </a:pathLst>
                </a:custGeom>
                <a:solidFill>
                  <a:schemeClr val="accent2"/>
                </a:solidFill>
                <a:ln w="9525">
                  <a:noFill/>
                  <a:round/>
                  <a:headEnd/>
                  <a:tailEnd/>
                </a:ln>
              </p:spPr>
              <p:txBody>
                <a:bodyPr/>
                <a:lstStyle/>
                <a:p>
                  <a:pPr>
                    <a:defRPr/>
                  </a:pPr>
                  <a:endParaRPr lang="en-US"/>
                </a:p>
              </p:txBody>
            </p:sp>
          </p:grpSp>
        </p:grpSp>
        <p:grpSp>
          <p:nvGrpSpPr>
            <p:cNvPr id="1036" name="Group 19"/>
            <p:cNvGrpSpPr>
              <a:grpSpLocks/>
            </p:cNvGrpSpPr>
            <p:nvPr/>
          </p:nvGrpSpPr>
          <p:grpSpPr bwMode="auto">
            <a:xfrm rot="6248562">
              <a:off x="343" y="3854"/>
              <a:ext cx="392" cy="424"/>
              <a:chOff x="1727" y="866"/>
              <a:chExt cx="129" cy="157"/>
            </a:xfrm>
          </p:grpSpPr>
          <p:sp>
            <p:nvSpPr>
              <p:cNvPr id="68628" name="Freeform 20"/>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68629" name="Freeform 21"/>
              <p:cNvSpPr>
                <a:spLocks/>
              </p:cNvSpPr>
              <p:nvPr userDrawn="1"/>
            </p:nvSpPr>
            <p:spPr bwMode="ltGray">
              <a:xfrm>
                <a:off x="1786" y="895"/>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68630" name="Freeform 22"/>
              <p:cNvSpPr>
                <a:spLocks/>
              </p:cNvSpPr>
              <p:nvPr userDrawn="1"/>
            </p:nvSpPr>
            <p:spPr bwMode="ltGray">
              <a:xfrm>
                <a:off x="1772" y="999"/>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grpSp>
          <p:nvGrpSpPr>
            <p:cNvPr id="1037" name="Group 23"/>
            <p:cNvGrpSpPr>
              <a:grpSpLocks/>
            </p:cNvGrpSpPr>
            <p:nvPr/>
          </p:nvGrpSpPr>
          <p:grpSpPr bwMode="auto">
            <a:xfrm rot="5003157">
              <a:off x="249" y="1102"/>
              <a:ext cx="412" cy="500"/>
              <a:chOff x="1727" y="866"/>
              <a:chExt cx="129" cy="157"/>
            </a:xfrm>
          </p:grpSpPr>
          <p:sp>
            <p:nvSpPr>
              <p:cNvPr id="68632" name="Freeform 24"/>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68633" name="Freeform 25"/>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68634" name="Freeform 26"/>
              <p:cNvSpPr>
                <a:spLocks/>
              </p:cNvSpPr>
              <p:nvPr userDrawn="1"/>
            </p:nvSpPr>
            <p:spPr bwMode="ltGray">
              <a:xfrm>
                <a:off x="1772" y="997"/>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grpSp>
          <p:nvGrpSpPr>
            <p:cNvPr id="1038" name="Group 27"/>
            <p:cNvGrpSpPr>
              <a:grpSpLocks/>
            </p:cNvGrpSpPr>
            <p:nvPr/>
          </p:nvGrpSpPr>
          <p:grpSpPr bwMode="auto">
            <a:xfrm>
              <a:off x="815" y="0"/>
              <a:ext cx="345" cy="367"/>
              <a:chOff x="1727" y="866"/>
              <a:chExt cx="129" cy="157"/>
            </a:xfrm>
          </p:grpSpPr>
          <p:sp>
            <p:nvSpPr>
              <p:cNvPr id="68636" name="Freeform 28"/>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en-US"/>
              </a:p>
            </p:txBody>
          </p:sp>
          <p:sp>
            <p:nvSpPr>
              <p:cNvPr id="68637" name="Freeform 29"/>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en-US"/>
              </a:p>
            </p:txBody>
          </p:sp>
          <p:sp>
            <p:nvSpPr>
              <p:cNvPr id="68638" name="Freeform 30"/>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en-US"/>
              </a:p>
            </p:txBody>
          </p:sp>
        </p:grpSp>
        <p:sp>
          <p:nvSpPr>
            <p:cNvPr id="68639" name="Freeform 31"/>
            <p:cNvSpPr>
              <a:spLocks/>
            </p:cNvSpPr>
            <p:nvPr/>
          </p:nvSpPr>
          <p:spPr bwMode="ltGray">
            <a:xfrm>
              <a:off x="87" y="94"/>
              <a:ext cx="699" cy="756"/>
            </a:xfrm>
            <a:custGeom>
              <a:avLst/>
              <a:gdLst/>
              <a:ahLst/>
              <a:cxnLst>
                <a:cxn ang="0">
                  <a:pos x="1" y="392"/>
                </a:cxn>
                <a:cxn ang="0">
                  <a:pos x="3" y="252"/>
                </a:cxn>
                <a:cxn ang="0">
                  <a:pos x="21" y="210"/>
                </a:cxn>
                <a:cxn ang="0">
                  <a:pos x="29" y="182"/>
                </a:cxn>
                <a:cxn ang="0">
                  <a:pos x="39" y="154"/>
                </a:cxn>
                <a:cxn ang="0">
                  <a:pos x="51" y="138"/>
                </a:cxn>
                <a:cxn ang="0">
                  <a:pos x="111" y="74"/>
                </a:cxn>
                <a:cxn ang="0">
                  <a:pos x="169" y="30"/>
                </a:cxn>
                <a:cxn ang="0">
                  <a:pos x="225" y="10"/>
                </a:cxn>
                <a:cxn ang="0">
                  <a:pos x="249" y="4"/>
                </a:cxn>
                <a:cxn ang="0">
                  <a:pos x="265" y="0"/>
                </a:cxn>
                <a:cxn ang="0">
                  <a:pos x="357" y="2"/>
                </a:cxn>
                <a:cxn ang="0">
                  <a:pos x="385" y="6"/>
                </a:cxn>
                <a:cxn ang="0">
                  <a:pos x="489" y="40"/>
                </a:cxn>
                <a:cxn ang="0">
                  <a:pos x="619" y="128"/>
                </a:cxn>
                <a:cxn ang="0">
                  <a:pos x="653" y="178"/>
                </a:cxn>
                <a:cxn ang="0">
                  <a:pos x="693" y="322"/>
                </a:cxn>
                <a:cxn ang="0">
                  <a:pos x="687" y="434"/>
                </a:cxn>
                <a:cxn ang="0">
                  <a:pos x="665" y="538"/>
                </a:cxn>
                <a:cxn ang="0">
                  <a:pos x="639" y="564"/>
                </a:cxn>
                <a:cxn ang="0">
                  <a:pos x="631" y="580"/>
                </a:cxn>
                <a:cxn ang="0">
                  <a:pos x="607" y="588"/>
                </a:cxn>
                <a:cxn ang="0">
                  <a:pos x="473" y="664"/>
                </a:cxn>
                <a:cxn ang="0">
                  <a:pos x="449" y="678"/>
                </a:cxn>
                <a:cxn ang="0">
                  <a:pos x="405" y="684"/>
                </a:cxn>
                <a:cxn ang="0">
                  <a:pos x="375" y="690"/>
                </a:cxn>
                <a:cxn ang="0">
                  <a:pos x="267" y="684"/>
                </a:cxn>
                <a:cxn ang="0">
                  <a:pos x="259" y="722"/>
                </a:cxn>
                <a:cxn ang="0">
                  <a:pos x="241" y="756"/>
                </a:cxn>
                <a:cxn ang="0">
                  <a:pos x="185" y="728"/>
                </a:cxn>
                <a:cxn ang="0">
                  <a:pos x="163" y="720"/>
                </a:cxn>
                <a:cxn ang="0">
                  <a:pos x="151" y="716"/>
                </a:cxn>
                <a:cxn ang="0">
                  <a:pos x="195" y="674"/>
                </a:cxn>
                <a:cxn ang="0">
                  <a:pos x="211" y="644"/>
                </a:cxn>
                <a:cxn ang="0">
                  <a:pos x="209" y="626"/>
                </a:cxn>
                <a:cxn ang="0">
                  <a:pos x="195" y="620"/>
                </a:cxn>
                <a:cxn ang="0">
                  <a:pos x="165" y="596"/>
                </a:cxn>
                <a:cxn ang="0">
                  <a:pos x="99" y="534"/>
                </a:cxn>
                <a:cxn ang="0">
                  <a:pos x="61" y="506"/>
                </a:cxn>
                <a:cxn ang="0">
                  <a:pos x="23" y="470"/>
                </a:cxn>
                <a:cxn ang="0">
                  <a:pos x="7" y="434"/>
                </a:cxn>
                <a:cxn ang="0">
                  <a:pos x="5" y="396"/>
                </a:cxn>
                <a:cxn ang="0">
                  <a:pos x="1" y="392"/>
                </a:cxn>
              </a:cxnLst>
              <a:rect l="0" t="0" r="r" b="b"/>
              <a:pathLst>
                <a:path w="699" h="756">
                  <a:moveTo>
                    <a:pt x="1" y="392"/>
                  </a:moveTo>
                  <a:cubicBezTo>
                    <a:pt x="2" y="345"/>
                    <a:pt x="2" y="299"/>
                    <a:pt x="3" y="252"/>
                  </a:cubicBezTo>
                  <a:cubicBezTo>
                    <a:pt x="3" y="238"/>
                    <a:pt x="16" y="224"/>
                    <a:pt x="21" y="210"/>
                  </a:cubicBezTo>
                  <a:cubicBezTo>
                    <a:pt x="24" y="202"/>
                    <a:pt x="29" y="182"/>
                    <a:pt x="29" y="182"/>
                  </a:cubicBezTo>
                  <a:cubicBezTo>
                    <a:pt x="32" y="173"/>
                    <a:pt x="34" y="163"/>
                    <a:pt x="39" y="154"/>
                  </a:cubicBezTo>
                  <a:cubicBezTo>
                    <a:pt x="42" y="148"/>
                    <a:pt x="51" y="138"/>
                    <a:pt x="51" y="138"/>
                  </a:cubicBezTo>
                  <a:cubicBezTo>
                    <a:pt x="58" y="116"/>
                    <a:pt x="88" y="82"/>
                    <a:pt x="111" y="74"/>
                  </a:cubicBezTo>
                  <a:cubicBezTo>
                    <a:pt x="128" y="61"/>
                    <a:pt x="149" y="37"/>
                    <a:pt x="169" y="30"/>
                  </a:cubicBezTo>
                  <a:cubicBezTo>
                    <a:pt x="182" y="17"/>
                    <a:pt x="207" y="15"/>
                    <a:pt x="225" y="10"/>
                  </a:cubicBezTo>
                  <a:cubicBezTo>
                    <a:pt x="233" y="8"/>
                    <a:pt x="241" y="6"/>
                    <a:pt x="249" y="4"/>
                  </a:cubicBezTo>
                  <a:cubicBezTo>
                    <a:pt x="254" y="3"/>
                    <a:pt x="265" y="0"/>
                    <a:pt x="265" y="0"/>
                  </a:cubicBezTo>
                  <a:cubicBezTo>
                    <a:pt x="296" y="1"/>
                    <a:pt x="326" y="0"/>
                    <a:pt x="357" y="2"/>
                  </a:cubicBezTo>
                  <a:cubicBezTo>
                    <a:pt x="366" y="2"/>
                    <a:pt x="385" y="6"/>
                    <a:pt x="385" y="6"/>
                  </a:cubicBezTo>
                  <a:cubicBezTo>
                    <a:pt x="417" y="17"/>
                    <a:pt x="463" y="14"/>
                    <a:pt x="489" y="40"/>
                  </a:cubicBezTo>
                  <a:cubicBezTo>
                    <a:pt x="528" y="60"/>
                    <a:pt x="592" y="105"/>
                    <a:pt x="619" y="128"/>
                  </a:cubicBezTo>
                  <a:cubicBezTo>
                    <a:pt x="635" y="134"/>
                    <a:pt x="643" y="164"/>
                    <a:pt x="653" y="178"/>
                  </a:cubicBezTo>
                  <a:cubicBezTo>
                    <a:pt x="667" y="234"/>
                    <a:pt x="687" y="265"/>
                    <a:pt x="693" y="322"/>
                  </a:cubicBezTo>
                  <a:cubicBezTo>
                    <a:pt x="699" y="365"/>
                    <a:pt x="692" y="398"/>
                    <a:pt x="687" y="434"/>
                  </a:cubicBezTo>
                  <a:cubicBezTo>
                    <a:pt x="686" y="469"/>
                    <a:pt x="691" y="510"/>
                    <a:pt x="665" y="538"/>
                  </a:cubicBezTo>
                  <a:cubicBezTo>
                    <a:pt x="657" y="547"/>
                    <a:pt x="644" y="553"/>
                    <a:pt x="639" y="564"/>
                  </a:cubicBezTo>
                  <a:cubicBezTo>
                    <a:pt x="636" y="569"/>
                    <a:pt x="636" y="576"/>
                    <a:pt x="631" y="580"/>
                  </a:cubicBezTo>
                  <a:cubicBezTo>
                    <a:pt x="624" y="585"/>
                    <a:pt x="607" y="588"/>
                    <a:pt x="607" y="588"/>
                  </a:cubicBezTo>
                  <a:cubicBezTo>
                    <a:pt x="581" y="602"/>
                    <a:pt x="499" y="649"/>
                    <a:pt x="473" y="664"/>
                  </a:cubicBezTo>
                  <a:cubicBezTo>
                    <a:pt x="465" y="666"/>
                    <a:pt x="449" y="678"/>
                    <a:pt x="449" y="678"/>
                  </a:cubicBezTo>
                  <a:cubicBezTo>
                    <a:pt x="438" y="685"/>
                    <a:pt x="417" y="679"/>
                    <a:pt x="405" y="684"/>
                  </a:cubicBezTo>
                  <a:cubicBezTo>
                    <a:pt x="396" y="687"/>
                    <a:pt x="385" y="688"/>
                    <a:pt x="375" y="690"/>
                  </a:cubicBezTo>
                  <a:cubicBezTo>
                    <a:pt x="328" y="689"/>
                    <a:pt x="307" y="687"/>
                    <a:pt x="267" y="684"/>
                  </a:cubicBezTo>
                  <a:cubicBezTo>
                    <a:pt x="249" y="690"/>
                    <a:pt x="264" y="683"/>
                    <a:pt x="259" y="722"/>
                  </a:cubicBezTo>
                  <a:cubicBezTo>
                    <a:pt x="258" y="733"/>
                    <a:pt x="250" y="750"/>
                    <a:pt x="241" y="756"/>
                  </a:cubicBezTo>
                  <a:cubicBezTo>
                    <a:pt x="218" y="752"/>
                    <a:pt x="207" y="735"/>
                    <a:pt x="185" y="728"/>
                  </a:cubicBezTo>
                  <a:cubicBezTo>
                    <a:pt x="176" y="725"/>
                    <a:pt x="171" y="724"/>
                    <a:pt x="163" y="720"/>
                  </a:cubicBezTo>
                  <a:cubicBezTo>
                    <a:pt x="159" y="718"/>
                    <a:pt x="151" y="716"/>
                    <a:pt x="151" y="716"/>
                  </a:cubicBezTo>
                  <a:cubicBezTo>
                    <a:pt x="157" y="695"/>
                    <a:pt x="180" y="689"/>
                    <a:pt x="195" y="674"/>
                  </a:cubicBezTo>
                  <a:cubicBezTo>
                    <a:pt x="198" y="665"/>
                    <a:pt x="205" y="652"/>
                    <a:pt x="211" y="644"/>
                  </a:cubicBezTo>
                  <a:cubicBezTo>
                    <a:pt x="210" y="638"/>
                    <a:pt x="212" y="631"/>
                    <a:pt x="209" y="626"/>
                  </a:cubicBezTo>
                  <a:cubicBezTo>
                    <a:pt x="207" y="621"/>
                    <a:pt x="199" y="623"/>
                    <a:pt x="195" y="620"/>
                  </a:cubicBezTo>
                  <a:cubicBezTo>
                    <a:pt x="185" y="612"/>
                    <a:pt x="173" y="606"/>
                    <a:pt x="165" y="596"/>
                  </a:cubicBezTo>
                  <a:cubicBezTo>
                    <a:pt x="146" y="573"/>
                    <a:pt x="123" y="552"/>
                    <a:pt x="99" y="534"/>
                  </a:cubicBezTo>
                  <a:cubicBezTo>
                    <a:pt x="87" y="525"/>
                    <a:pt x="72" y="517"/>
                    <a:pt x="61" y="506"/>
                  </a:cubicBezTo>
                  <a:cubicBezTo>
                    <a:pt x="49" y="494"/>
                    <a:pt x="37" y="480"/>
                    <a:pt x="23" y="470"/>
                  </a:cubicBezTo>
                  <a:cubicBezTo>
                    <a:pt x="13" y="456"/>
                    <a:pt x="10" y="451"/>
                    <a:pt x="7" y="434"/>
                  </a:cubicBezTo>
                  <a:cubicBezTo>
                    <a:pt x="6" y="421"/>
                    <a:pt x="7" y="408"/>
                    <a:pt x="5" y="396"/>
                  </a:cubicBezTo>
                  <a:cubicBezTo>
                    <a:pt x="5" y="394"/>
                    <a:pt x="0" y="391"/>
                    <a:pt x="1" y="392"/>
                  </a:cubicBezTo>
                  <a:close/>
                </a:path>
              </a:pathLst>
            </a:custGeom>
            <a:solidFill>
              <a:schemeClr val="accent1">
                <a:alpha val="50000"/>
              </a:schemeClr>
            </a:solidFill>
            <a:ln w="9525">
              <a:noFill/>
              <a:round/>
              <a:headEnd/>
              <a:tailEnd/>
            </a:ln>
            <a:effectLst/>
          </p:spPr>
          <p:txBody>
            <a:bodyPr/>
            <a:lstStyle/>
            <a:p>
              <a:pPr>
                <a:defRPr/>
              </a:pPr>
              <a:endParaRPr lang="en-US"/>
            </a:p>
          </p:txBody>
        </p:sp>
        <p:sp>
          <p:nvSpPr>
            <p:cNvPr id="68640" name="Freeform 32"/>
            <p:cNvSpPr>
              <a:spLocks/>
            </p:cNvSpPr>
            <p:nvPr/>
          </p:nvSpPr>
          <p:spPr bwMode="ltGray">
            <a:xfrm rot="828663">
              <a:off x="242" y="3404"/>
              <a:ext cx="132" cy="167"/>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folHlink"/>
            </a:solidFill>
            <a:ln w="9525">
              <a:noFill/>
              <a:round/>
              <a:headEnd/>
              <a:tailEnd/>
            </a:ln>
          </p:spPr>
          <p:txBody>
            <a:bodyPr/>
            <a:lstStyle/>
            <a:p>
              <a:pPr>
                <a:defRPr/>
              </a:pPr>
              <a:endParaRPr lang="en-US"/>
            </a:p>
          </p:txBody>
        </p:sp>
        <p:sp>
          <p:nvSpPr>
            <p:cNvPr id="68641" name="Freeform 33"/>
            <p:cNvSpPr>
              <a:spLocks/>
            </p:cNvSpPr>
            <p:nvPr/>
          </p:nvSpPr>
          <p:spPr bwMode="ltGray">
            <a:xfrm rot="828663">
              <a:off x="266" y="3592"/>
              <a:ext cx="67" cy="43"/>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folHlink"/>
            </a:solidFill>
            <a:ln w="9525">
              <a:noFill/>
              <a:round/>
              <a:headEnd/>
              <a:tailEnd/>
            </a:ln>
          </p:spPr>
          <p:txBody>
            <a:bodyPr/>
            <a:lstStyle/>
            <a:p>
              <a:pPr>
                <a:defRPr/>
              </a:pPr>
              <a:endParaRPr lang="en-US"/>
            </a:p>
          </p:txBody>
        </p:sp>
        <p:sp>
          <p:nvSpPr>
            <p:cNvPr id="68642" name="Freeform 34"/>
            <p:cNvSpPr>
              <a:spLocks/>
            </p:cNvSpPr>
            <p:nvPr/>
          </p:nvSpPr>
          <p:spPr bwMode="ltGray">
            <a:xfrm>
              <a:off x="11" y="4110"/>
              <a:ext cx="119" cy="209"/>
            </a:xfrm>
            <a:custGeom>
              <a:avLst/>
              <a:gdLst/>
              <a:ahLst/>
              <a:cxnLst>
                <a:cxn ang="0">
                  <a:pos x="0" y="0"/>
                </a:cxn>
                <a:cxn ang="0">
                  <a:pos x="6" y="8"/>
                </a:cxn>
                <a:cxn ang="0">
                  <a:pos x="15" y="19"/>
                </a:cxn>
                <a:cxn ang="0">
                  <a:pos x="26" y="33"/>
                </a:cxn>
                <a:cxn ang="0">
                  <a:pos x="38" y="51"/>
                </a:cxn>
                <a:cxn ang="0">
                  <a:pos x="54" y="72"/>
                </a:cxn>
                <a:cxn ang="0">
                  <a:pos x="67" y="94"/>
                </a:cxn>
                <a:cxn ang="0">
                  <a:pos x="79" y="119"/>
                </a:cxn>
                <a:cxn ang="0">
                  <a:pos x="87" y="146"/>
                </a:cxn>
                <a:cxn ang="0">
                  <a:pos x="94" y="175"/>
                </a:cxn>
                <a:cxn ang="0">
                  <a:pos x="91" y="209"/>
                </a:cxn>
                <a:cxn ang="0">
                  <a:pos x="118" y="209"/>
                </a:cxn>
                <a:cxn ang="0">
                  <a:pos x="117" y="177"/>
                </a:cxn>
                <a:cxn ang="0">
                  <a:pos x="104" y="119"/>
                </a:cxn>
                <a:cxn ang="0">
                  <a:pos x="82" y="69"/>
                </a:cxn>
                <a:cxn ang="0">
                  <a:pos x="47" y="27"/>
                </a:cxn>
                <a:cxn ang="0">
                  <a:pos x="0" y="0"/>
                </a:cxn>
              </a:cxnLst>
              <a:rect l="0" t="0" r="r" b="b"/>
              <a:pathLst>
                <a:path w="118" h="209">
                  <a:moveTo>
                    <a:pt x="0" y="0"/>
                  </a:moveTo>
                  <a:lnTo>
                    <a:pt x="6" y="8"/>
                  </a:lnTo>
                  <a:lnTo>
                    <a:pt x="15" y="19"/>
                  </a:lnTo>
                  <a:lnTo>
                    <a:pt x="26" y="33"/>
                  </a:lnTo>
                  <a:lnTo>
                    <a:pt x="38" y="51"/>
                  </a:lnTo>
                  <a:lnTo>
                    <a:pt x="54" y="72"/>
                  </a:lnTo>
                  <a:lnTo>
                    <a:pt x="67" y="94"/>
                  </a:lnTo>
                  <a:lnTo>
                    <a:pt x="79" y="119"/>
                  </a:lnTo>
                  <a:lnTo>
                    <a:pt x="87" y="146"/>
                  </a:lnTo>
                  <a:lnTo>
                    <a:pt x="94" y="175"/>
                  </a:lnTo>
                  <a:lnTo>
                    <a:pt x="91" y="209"/>
                  </a:lnTo>
                  <a:lnTo>
                    <a:pt x="118" y="209"/>
                  </a:lnTo>
                  <a:lnTo>
                    <a:pt x="117" y="177"/>
                  </a:lnTo>
                  <a:lnTo>
                    <a:pt x="104" y="119"/>
                  </a:lnTo>
                  <a:lnTo>
                    <a:pt x="82" y="69"/>
                  </a:lnTo>
                  <a:lnTo>
                    <a:pt x="47" y="27"/>
                  </a:lnTo>
                  <a:lnTo>
                    <a:pt x="0" y="0"/>
                  </a:lnTo>
                  <a:close/>
                </a:path>
              </a:pathLst>
            </a:custGeom>
            <a:solidFill>
              <a:schemeClr val="folHlink"/>
            </a:solidFill>
            <a:ln w="9525">
              <a:noFill/>
              <a:round/>
              <a:headEnd/>
              <a:tailEnd/>
            </a:ln>
          </p:spPr>
          <p:txBody>
            <a:bodyPr/>
            <a:lstStyle/>
            <a:p>
              <a:pPr>
                <a:defRPr/>
              </a:pPr>
              <a:endParaRPr lang="en-US"/>
            </a:p>
          </p:txBody>
        </p:sp>
        <p:sp>
          <p:nvSpPr>
            <p:cNvPr id="68643" name="Freeform 35"/>
            <p:cNvSpPr>
              <a:spLocks/>
            </p:cNvSpPr>
            <p:nvPr/>
          </p:nvSpPr>
          <p:spPr bwMode="ltGray">
            <a:xfrm>
              <a:off x="0" y="3968"/>
              <a:ext cx="129" cy="128"/>
            </a:xfrm>
            <a:custGeom>
              <a:avLst/>
              <a:gdLst/>
              <a:ahLst/>
              <a:cxnLst>
                <a:cxn ang="0">
                  <a:pos x="103" y="0"/>
                </a:cxn>
                <a:cxn ang="0">
                  <a:pos x="130" y="128"/>
                </a:cxn>
                <a:cxn ang="0">
                  <a:pos x="125" y="126"/>
                </a:cxn>
                <a:cxn ang="0">
                  <a:pos x="111" y="121"/>
                </a:cxn>
                <a:cxn ang="0">
                  <a:pos x="92" y="111"/>
                </a:cxn>
                <a:cxn ang="0">
                  <a:pos x="68" y="103"/>
                </a:cxn>
                <a:cxn ang="0">
                  <a:pos x="41" y="94"/>
                </a:cxn>
                <a:cxn ang="0">
                  <a:pos x="19" y="90"/>
                </a:cxn>
                <a:cxn ang="0">
                  <a:pos x="0" y="93"/>
                </a:cxn>
                <a:cxn ang="0">
                  <a:pos x="0" y="72"/>
                </a:cxn>
                <a:cxn ang="0">
                  <a:pos x="12" y="70"/>
                </a:cxn>
                <a:cxn ang="0">
                  <a:pos x="24" y="66"/>
                </a:cxn>
                <a:cxn ang="0">
                  <a:pos x="38" y="66"/>
                </a:cxn>
                <a:cxn ang="0">
                  <a:pos x="51" y="67"/>
                </a:cxn>
                <a:cxn ang="0">
                  <a:pos x="65" y="70"/>
                </a:cxn>
                <a:cxn ang="0">
                  <a:pos x="78" y="78"/>
                </a:cxn>
                <a:cxn ang="0">
                  <a:pos x="81" y="74"/>
                </a:cxn>
                <a:cxn ang="0">
                  <a:pos x="81" y="58"/>
                </a:cxn>
                <a:cxn ang="0">
                  <a:pos x="82" y="37"/>
                </a:cxn>
                <a:cxn ang="0">
                  <a:pos x="82" y="29"/>
                </a:cxn>
                <a:cxn ang="0">
                  <a:pos x="80" y="29"/>
                </a:cxn>
                <a:cxn ang="0">
                  <a:pos x="77" y="27"/>
                </a:cxn>
                <a:cxn ang="0">
                  <a:pos x="76" y="22"/>
                </a:cxn>
                <a:cxn ang="0">
                  <a:pos x="75" y="19"/>
                </a:cxn>
                <a:cxn ang="0">
                  <a:pos x="76" y="15"/>
                </a:cxn>
                <a:cxn ang="0">
                  <a:pos x="79" y="10"/>
                </a:cxn>
                <a:cxn ang="0">
                  <a:pos x="89" y="6"/>
                </a:cxn>
                <a:cxn ang="0">
                  <a:pos x="103" y="0"/>
                </a:cxn>
              </a:cxnLst>
              <a:rect l="0" t="0" r="r" b="b"/>
              <a:pathLst>
                <a:path w="130" h="128">
                  <a:moveTo>
                    <a:pt x="103" y="0"/>
                  </a:moveTo>
                  <a:lnTo>
                    <a:pt x="130" y="128"/>
                  </a:lnTo>
                  <a:lnTo>
                    <a:pt x="125" y="126"/>
                  </a:lnTo>
                  <a:lnTo>
                    <a:pt x="111" y="121"/>
                  </a:lnTo>
                  <a:lnTo>
                    <a:pt x="92" y="111"/>
                  </a:lnTo>
                  <a:lnTo>
                    <a:pt x="68" y="103"/>
                  </a:lnTo>
                  <a:lnTo>
                    <a:pt x="41" y="94"/>
                  </a:lnTo>
                  <a:lnTo>
                    <a:pt x="19" y="90"/>
                  </a:lnTo>
                  <a:lnTo>
                    <a:pt x="0" y="93"/>
                  </a:lnTo>
                  <a:lnTo>
                    <a:pt x="0" y="72"/>
                  </a:lnTo>
                  <a:lnTo>
                    <a:pt x="12" y="70"/>
                  </a:lnTo>
                  <a:lnTo>
                    <a:pt x="24" y="66"/>
                  </a:lnTo>
                  <a:lnTo>
                    <a:pt x="38" y="66"/>
                  </a:lnTo>
                  <a:lnTo>
                    <a:pt x="51" y="67"/>
                  </a:lnTo>
                  <a:lnTo>
                    <a:pt x="65" y="70"/>
                  </a:lnTo>
                  <a:lnTo>
                    <a:pt x="78" y="78"/>
                  </a:lnTo>
                  <a:lnTo>
                    <a:pt x="81" y="74"/>
                  </a:lnTo>
                  <a:lnTo>
                    <a:pt x="81" y="58"/>
                  </a:lnTo>
                  <a:lnTo>
                    <a:pt x="82" y="37"/>
                  </a:lnTo>
                  <a:lnTo>
                    <a:pt x="82" y="29"/>
                  </a:lnTo>
                  <a:lnTo>
                    <a:pt x="80" y="29"/>
                  </a:lnTo>
                  <a:lnTo>
                    <a:pt x="77" y="27"/>
                  </a:lnTo>
                  <a:lnTo>
                    <a:pt x="76" y="22"/>
                  </a:lnTo>
                  <a:lnTo>
                    <a:pt x="75" y="19"/>
                  </a:lnTo>
                  <a:lnTo>
                    <a:pt x="76" y="15"/>
                  </a:lnTo>
                  <a:lnTo>
                    <a:pt x="79" y="10"/>
                  </a:lnTo>
                  <a:lnTo>
                    <a:pt x="89" y="6"/>
                  </a:lnTo>
                  <a:lnTo>
                    <a:pt x="103" y="0"/>
                  </a:lnTo>
                  <a:close/>
                </a:path>
              </a:pathLst>
            </a:custGeom>
            <a:solidFill>
              <a:schemeClr val="folHlink"/>
            </a:solidFill>
            <a:ln w="9525">
              <a:noFill/>
              <a:round/>
              <a:headEnd/>
              <a:tailEnd/>
            </a:ln>
          </p:spPr>
          <p:txBody>
            <a:bodyPr/>
            <a:lstStyle/>
            <a:p>
              <a:pPr>
                <a:defRPr/>
              </a:pPr>
              <a:endParaRPr lang="en-US"/>
            </a:p>
          </p:txBody>
        </p:sp>
        <p:sp>
          <p:nvSpPr>
            <p:cNvPr id="68644" name="Freeform 36"/>
            <p:cNvSpPr>
              <a:spLocks/>
            </p:cNvSpPr>
            <p:nvPr/>
          </p:nvSpPr>
          <p:spPr bwMode="ltGray">
            <a:xfrm>
              <a:off x="0" y="3949"/>
              <a:ext cx="47" cy="85"/>
            </a:xfrm>
            <a:custGeom>
              <a:avLst/>
              <a:gdLst/>
              <a:ahLst/>
              <a:cxnLst>
                <a:cxn ang="0">
                  <a:pos x="37" y="0"/>
                </a:cxn>
                <a:cxn ang="0">
                  <a:pos x="15" y="37"/>
                </a:cxn>
                <a:cxn ang="0">
                  <a:pos x="0" y="59"/>
                </a:cxn>
                <a:cxn ang="0">
                  <a:pos x="0" y="86"/>
                </a:cxn>
                <a:cxn ang="0">
                  <a:pos x="8" y="82"/>
                </a:cxn>
                <a:cxn ang="0">
                  <a:pos x="20" y="73"/>
                </a:cxn>
                <a:cxn ang="0">
                  <a:pos x="33" y="63"/>
                </a:cxn>
                <a:cxn ang="0">
                  <a:pos x="42" y="51"/>
                </a:cxn>
                <a:cxn ang="0">
                  <a:pos x="47" y="36"/>
                </a:cxn>
                <a:cxn ang="0">
                  <a:pos x="46" y="19"/>
                </a:cxn>
                <a:cxn ang="0">
                  <a:pos x="37" y="0"/>
                </a:cxn>
              </a:cxnLst>
              <a:rect l="0" t="0" r="r" b="b"/>
              <a:pathLst>
                <a:path w="47" h="86">
                  <a:moveTo>
                    <a:pt x="37" y="0"/>
                  </a:moveTo>
                  <a:lnTo>
                    <a:pt x="15" y="37"/>
                  </a:lnTo>
                  <a:lnTo>
                    <a:pt x="0" y="59"/>
                  </a:lnTo>
                  <a:lnTo>
                    <a:pt x="0" y="86"/>
                  </a:lnTo>
                  <a:lnTo>
                    <a:pt x="8" y="82"/>
                  </a:lnTo>
                  <a:lnTo>
                    <a:pt x="20" y="73"/>
                  </a:lnTo>
                  <a:lnTo>
                    <a:pt x="33" y="63"/>
                  </a:lnTo>
                  <a:lnTo>
                    <a:pt x="42" y="51"/>
                  </a:lnTo>
                  <a:lnTo>
                    <a:pt x="47" y="36"/>
                  </a:lnTo>
                  <a:lnTo>
                    <a:pt x="46" y="19"/>
                  </a:lnTo>
                  <a:lnTo>
                    <a:pt x="37" y="0"/>
                  </a:lnTo>
                  <a:close/>
                </a:path>
              </a:pathLst>
            </a:custGeom>
            <a:solidFill>
              <a:schemeClr val="folHlink"/>
            </a:solidFill>
            <a:ln w="9525">
              <a:noFill/>
              <a:round/>
              <a:headEnd/>
              <a:tailEnd/>
            </a:ln>
          </p:spPr>
          <p:txBody>
            <a:bodyPr/>
            <a:lstStyle/>
            <a:p>
              <a:pPr>
                <a:defRPr/>
              </a:pPr>
              <a:endParaRPr lang="en-US"/>
            </a:p>
          </p:txBody>
        </p:sp>
        <p:sp>
          <p:nvSpPr>
            <p:cNvPr id="68645" name="Freeform 37"/>
            <p:cNvSpPr>
              <a:spLocks/>
            </p:cNvSpPr>
            <p:nvPr/>
          </p:nvSpPr>
          <p:spPr bwMode="ltGray">
            <a:xfrm>
              <a:off x="0" y="3239"/>
              <a:ext cx="497" cy="740"/>
            </a:xfrm>
            <a:custGeom>
              <a:avLst/>
              <a:gdLst/>
              <a:ahLst/>
              <a:cxnLst>
                <a:cxn ang="0">
                  <a:pos x="0" y="13"/>
                </a:cxn>
                <a:cxn ang="0">
                  <a:pos x="41" y="4"/>
                </a:cxn>
                <a:cxn ang="0">
                  <a:pos x="101" y="0"/>
                </a:cxn>
                <a:cxn ang="0">
                  <a:pos x="170" y="4"/>
                </a:cxn>
                <a:cxn ang="0">
                  <a:pos x="248" y="21"/>
                </a:cxn>
                <a:cxn ang="0">
                  <a:pos x="323" y="50"/>
                </a:cxn>
                <a:cxn ang="0">
                  <a:pos x="382" y="90"/>
                </a:cxn>
                <a:cxn ang="0">
                  <a:pos x="428" y="141"/>
                </a:cxn>
                <a:cxn ang="0">
                  <a:pos x="463" y="199"/>
                </a:cxn>
                <a:cxn ang="0">
                  <a:pos x="485" y="262"/>
                </a:cxn>
                <a:cxn ang="0">
                  <a:pos x="496" y="327"/>
                </a:cxn>
                <a:cxn ang="0">
                  <a:pos x="497" y="396"/>
                </a:cxn>
                <a:cxn ang="0">
                  <a:pos x="487" y="462"/>
                </a:cxn>
                <a:cxn ang="0">
                  <a:pos x="470" y="527"/>
                </a:cxn>
                <a:cxn ang="0">
                  <a:pos x="443" y="586"/>
                </a:cxn>
                <a:cxn ang="0">
                  <a:pos x="406" y="639"/>
                </a:cxn>
                <a:cxn ang="0">
                  <a:pos x="364" y="683"/>
                </a:cxn>
                <a:cxn ang="0">
                  <a:pos x="315" y="715"/>
                </a:cxn>
                <a:cxn ang="0">
                  <a:pos x="259" y="736"/>
                </a:cxn>
                <a:cxn ang="0">
                  <a:pos x="198" y="740"/>
                </a:cxn>
                <a:cxn ang="0">
                  <a:pos x="131" y="727"/>
                </a:cxn>
                <a:cxn ang="0">
                  <a:pos x="167" y="728"/>
                </a:cxn>
                <a:cxn ang="0">
                  <a:pos x="204" y="718"/>
                </a:cxn>
                <a:cxn ang="0">
                  <a:pos x="238" y="700"/>
                </a:cxn>
                <a:cxn ang="0">
                  <a:pos x="272" y="670"/>
                </a:cxn>
                <a:cxn ang="0">
                  <a:pos x="304" y="635"/>
                </a:cxn>
                <a:cxn ang="0">
                  <a:pos x="333" y="594"/>
                </a:cxn>
                <a:cxn ang="0">
                  <a:pos x="358" y="549"/>
                </a:cxn>
                <a:cxn ang="0">
                  <a:pos x="381" y="500"/>
                </a:cxn>
                <a:cxn ang="0">
                  <a:pos x="396" y="449"/>
                </a:cxn>
                <a:cxn ang="0">
                  <a:pos x="408" y="397"/>
                </a:cxn>
                <a:cxn ang="0">
                  <a:pos x="414" y="346"/>
                </a:cxn>
                <a:cxn ang="0">
                  <a:pos x="412" y="296"/>
                </a:cxn>
                <a:cxn ang="0">
                  <a:pos x="402" y="251"/>
                </a:cxn>
                <a:cxn ang="0">
                  <a:pos x="384" y="208"/>
                </a:cxn>
                <a:cxn ang="0">
                  <a:pos x="357" y="172"/>
                </a:cxn>
                <a:cxn ang="0">
                  <a:pos x="320" y="142"/>
                </a:cxn>
                <a:cxn ang="0">
                  <a:pos x="260" y="107"/>
                </a:cxn>
                <a:cxn ang="0">
                  <a:pos x="203" y="82"/>
                </a:cxn>
                <a:cxn ang="0">
                  <a:pos x="154" y="65"/>
                </a:cxn>
                <a:cxn ang="0">
                  <a:pos x="108" y="56"/>
                </a:cxn>
                <a:cxn ang="0">
                  <a:pos x="68" y="55"/>
                </a:cxn>
                <a:cxn ang="0">
                  <a:pos x="32" y="61"/>
                </a:cxn>
                <a:cxn ang="0">
                  <a:pos x="0" y="70"/>
                </a:cxn>
                <a:cxn ang="0">
                  <a:pos x="0" y="13"/>
                </a:cxn>
              </a:cxnLst>
              <a:rect l="0" t="0" r="r" b="b"/>
              <a:pathLst>
                <a:path w="497" h="740">
                  <a:moveTo>
                    <a:pt x="0" y="13"/>
                  </a:moveTo>
                  <a:lnTo>
                    <a:pt x="41" y="4"/>
                  </a:lnTo>
                  <a:lnTo>
                    <a:pt x="101" y="0"/>
                  </a:lnTo>
                  <a:lnTo>
                    <a:pt x="170" y="4"/>
                  </a:lnTo>
                  <a:lnTo>
                    <a:pt x="248" y="21"/>
                  </a:lnTo>
                  <a:lnTo>
                    <a:pt x="323" y="50"/>
                  </a:lnTo>
                  <a:lnTo>
                    <a:pt x="382" y="90"/>
                  </a:lnTo>
                  <a:lnTo>
                    <a:pt x="428" y="141"/>
                  </a:lnTo>
                  <a:lnTo>
                    <a:pt x="463" y="199"/>
                  </a:lnTo>
                  <a:lnTo>
                    <a:pt x="485" y="262"/>
                  </a:lnTo>
                  <a:lnTo>
                    <a:pt x="496" y="327"/>
                  </a:lnTo>
                  <a:lnTo>
                    <a:pt x="497" y="396"/>
                  </a:lnTo>
                  <a:lnTo>
                    <a:pt x="487" y="462"/>
                  </a:lnTo>
                  <a:lnTo>
                    <a:pt x="470" y="527"/>
                  </a:lnTo>
                  <a:lnTo>
                    <a:pt x="443" y="586"/>
                  </a:lnTo>
                  <a:lnTo>
                    <a:pt x="406" y="639"/>
                  </a:lnTo>
                  <a:lnTo>
                    <a:pt x="364" y="683"/>
                  </a:lnTo>
                  <a:lnTo>
                    <a:pt x="315" y="715"/>
                  </a:lnTo>
                  <a:lnTo>
                    <a:pt x="259" y="736"/>
                  </a:lnTo>
                  <a:lnTo>
                    <a:pt x="198" y="740"/>
                  </a:lnTo>
                  <a:lnTo>
                    <a:pt x="131" y="727"/>
                  </a:lnTo>
                  <a:lnTo>
                    <a:pt x="167" y="728"/>
                  </a:lnTo>
                  <a:lnTo>
                    <a:pt x="204" y="718"/>
                  </a:lnTo>
                  <a:lnTo>
                    <a:pt x="238" y="700"/>
                  </a:lnTo>
                  <a:lnTo>
                    <a:pt x="272" y="670"/>
                  </a:lnTo>
                  <a:lnTo>
                    <a:pt x="304" y="635"/>
                  </a:lnTo>
                  <a:lnTo>
                    <a:pt x="333" y="594"/>
                  </a:lnTo>
                  <a:lnTo>
                    <a:pt x="358" y="549"/>
                  </a:lnTo>
                  <a:lnTo>
                    <a:pt x="381" y="500"/>
                  </a:lnTo>
                  <a:lnTo>
                    <a:pt x="396" y="449"/>
                  </a:lnTo>
                  <a:lnTo>
                    <a:pt x="408" y="397"/>
                  </a:lnTo>
                  <a:lnTo>
                    <a:pt x="414" y="346"/>
                  </a:lnTo>
                  <a:lnTo>
                    <a:pt x="412" y="296"/>
                  </a:lnTo>
                  <a:lnTo>
                    <a:pt x="402" y="251"/>
                  </a:lnTo>
                  <a:lnTo>
                    <a:pt x="384" y="208"/>
                  </a:lnTo>
                  <a:lnTo>
                    <a:pt x="357" y="172"/>
                  </a:lnTo>
                  <a:lnTo>
                    <a:pt x="320" y="142"/>
                  </a:lnTo>
                  <a:lnTo>
                    <a:pt x="260" y="107"/>
                  </a:lnTo>
                  <a:lnTo>
                    <a:pt x="203" y="82"/>
                  </a:lnTo>
                  <a:lnTo>
                    <a:pt x="154" y="65"/>
                  </a:lnTo>
                  <a:lnTo>
                    <a:pt x="108" y="56"/>
                  </a:lnTo>
                  <a:lnTo>
                    <a:pt x="68" y="55"/>
                  </a:lnTo>
                  <a:lnTo>
                    <a:pt x="32" y="61"/>
                  </a:lnTo>
                  <a:lnTo>
                    <a:pt x="0" y="70"/>
                  </a:lnTo>
                  <a:lnTo>
                    <a:pt x="0" y="13"/>
                  </a:lnTo>
                  <a:close/>
                </a:path>
              </a:pathLst>
            </a:custGeom>
            <a:solidFill>
              <a:schemeClr val="folHlink"/>
            </a:solidFill>
            <a:ln w="9525">
              <a:noFill/>
              <a:round/>
              <a:headEnd/>
              <a:tailEnd/>
            </a:ln>
          </p:spPr>
          <p:txBody>
            <a:bodyPr/>
            <a:lstStyle/>
            <a:p>
              <a:pPr>
                <a:defRPr/>
              </a:pPr>
              <a:endParaRPr lang="en-US"/>
            </a:p>
          </p:txBody>
        </p:sp>
        <p:sp>
          <p:nvSpPr>
            <p:cNvPr id="68646" name="Freeform 38"/>
            <p:cNvSpPr>
              <a:spLocks/>
            </p:cNvSpPr>
            <p:nvPr/>
          </p:nvSpPr>
          <p:spPr bwMode="ltGray">
            <a:xfrm rot="1584153">
              <a:off x="20" y="410"/>
              <a:ext cx="344" cy="244"/>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headEnd/>
              <a:tailEnd/>
            </a:ln>
          </p:spPr>
          <p:txBody>
            <a:bodyPr/>
            <a:lstStyle/>
            <a:p>
              <a:pPr>
                <a:defRPr/>
              </a:pPr>
              <a:endParaRPr lang="en-US"/>
            </a:p>
          </p:txBody>
        </p:sp>
        <p:sp>
          <p:nvSpPr>
            <p:cNvPr id="68647" name="Freeform 39"/>
            <p:cNvSpPr>
              <a:spLocks/>
            </p:cNvSpPr>
            <p:nvPr/>
          </p:nvSpPr>
          <p:spPr bwMode="ltGray">
            <a:xfrm rot="1584153">
              <a:off x="242" y="756"/>
              <a:ext cx="168" cy="115"/>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headEnd/>
              <a:tailEnd/>
            </a:ln>
          </p:spPr>
          <p:txBody>
            <a:bodyPr/>
            <a:lstStyle/>
            <a:p>
              <a:pPr>
                <a:defRPr/>
              </a:pPr>
              <a:endParaRPr lang="en-US"/>
            </a:p>
          </p:txBody>
        </p:sp>
        <p:sp>
          <p:nvSpPr>
            <p:cNvPr id="68648" name="Freeform 40"/>
            <p:cNvSpPr>
              <a:spLocks/>
            </p:cNvSpPr>
            <p:nvPr/>
          </p:nvSpPr>
          <p:spPr bwMode="ltGray">
            <a:xfrm rot="1584153">
              <a:off x="574" y="286"/>
              <a:ext cx="148" cy="160"/>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1"/>
            </a:solidFill>
            <a:ln w="9525">
              <a:noFill/>
              <a:round/>
              <a:headEnd/>
              <a:tailEnd/>
            </a:ln>
          </p:spPr>
          <p:txBody>
            <a:bodyPr/>
            <a:lstStyle/>
            <a:p>
              <a:pPr>
                <a:defRPr/>
              </a:pPr>
              <a:endParaRPr lang="en-US"/>
            </a:p>
          </p:txBody>
        </p:sp>
        <p:sp>
          <p:nvSpPr>
            <p:cNvPr id="68649" name="Freeform 41"/>
            <p:cNvSpPr>
              <a:spLocks/>
            </p:cNvSpPr>
            <p:nvPr/>
          </p:nvSpPr>
          <p:spPr bwMode="ltGray">
            <a:xfrm rot="1584153">
              <a:off x="236" y="721"/>
              <a:ext cx="61" cy="97"/>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headEnd/>
              <a:tailEnd/>
            </a:ln>
          </p:spPr>
          <p:txBody>
            <a:bodyPr/>
            <a:lstStyle/>
            <a:p>
              <a:pPr>
                <a:defRPr/>
              </a:pPr>
              <a:endParaRPr lang="en-US"/>
            </a:p>
          </p:txBody>
        </p:sp>
        <p:sp>
          <p:nvSpPr>
            <p:cNvPr id="68650" name="Freeform 42"/>
            <p:cNvSpPr>
              <a:spLocks/>
            </p:cNvSpPr>
            <p:nvPr/>
          </p:nvSpPr>
          <p:spPr bwMode="ltGray">
            <a:xfrm rot="1584153">
              <a:off x="586" y="466"/>
              <a:ext cx="72" cy="41"/>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1"/>
            </a:solidFill>
            <a:ln w="9525">
              <a:noFill/>
              <a:round/>
              <a:headEnd/>
              <a:tailEnd/>
            </a:ln>
          </p:spPr>
          <p:txBody>
            <a:bodyPr/>
            <a:lstStyle/>
            <a:p>
              <a:pPr>
                <a:defRPr/>
              </a:pPr>
              <a:endParaRPr lang="en-US"/>
            </a:p>
          </p:txBody>
        </p:sp>
        <p:sp>
          <p:nvSpPr>
            <p:cNvPr id="68651" name="Freeform 43"/>
            <p:cNvSpPr>
              <a:spLocks/>
            </p:cNvSpPr>
            <p:nvPr/>
          </p:nvSpPr>
          <p:spPr bwMode="ltGray">
            <a:xfrm>
              <a:off x="0" y="886"/>
              <a:ext cx="360" cy="650"/>
            </a:xfrm>
            <a:custGeom>
              <a:avLst/>
              <a:gdLst/>
              <a:ahLst/>
              <a:cxnLst>
                <a:cxn ang="0">
                  <a:pos x="264" y="0"/>
                </a:cxn>
                <a:cxn ang="0">
                  <a:pos x="269" y="9"/>
                </a:cxn>
                <a:cxn ang="0">
                  <a:pos x="277" y="22"/>
                </a:cxn>
                <a:cxn ang="0">
                  <a:pos x="286" y="39"/>
                </a:cxn>
                <a:cxn ang="0">
                  <a:pos x="297" y="58"/>
                </a:cxn>
                <a:cxn ang="0">
                  <a:pos x="309" y="83"/>
                </a:cxn>
                <a:cxn ang="0">
                  <a:pos x="319" y="108"/>
                </a:cxn>
                <a:cxn ang="0">
                  <a:pos x="329" y="136"/>
                </a:cxn>
                <a:cxn ang="0">
                  <a:pos x="333" y="163"/>
                </a:cxn>
                <a:cxn ang="0">
                  <a:pos x="336" y="193"/>
                </a:cxn>
                <a:cxn ang="0">
                  <a:pos x="332" y="223"/>
                </a:cxn>
                <a:cxn ang="0">
                  <a:pos x="323" y="255"/>
                </a:cxn>
                <a:cxn ang="0">
                  <a:pos x="310" y="285"/>
                </a:cxn>
                <a:cxn ang="0">
                  <a:pos x="287" y="315"/>
                </a:cxn>
                <a:cxn ang="0">
                  <a:pos x="257" y="343"/>
                </a:cxn>
                <a:cxn ang="0">
                  <a:pos x="218" y="370"/>
                </a:cxn>
                <a:cxn ang="0">
                  <a:pos x="167" y="396"/>
                </a:cxn>
                <a:cxn ang="0">
                  <a:pos x="111" y="425"/>
                </a:cxn>
                <a:cxn ang="0">
                  <a:pos x="69" y="457"/>
                </a:cxn>
                <a:cxn ang="0">
                  <a:pos x="35" y="490"/>
                </a:cxn>
                <a:cxn ang="0">
                  <a:pos x="12" y="526"/>
                </a:cxn>
                <a:cxn ang="0">
                  <a:pos x="0" y="553"/>
                </a:cxn>
                <a:cxn ang="0">
                  <a:pos x="0" y="650"/>
                </a:cxn>
                <a:cxn ang="0">
                  <a:pos x="6" y="628"/>
                </a:cxn>
                <a:cxn ang="0">
                  <a:pos x="19" y="594"/>
                </a:cxn>
                <a:cxn ang="0">
                  <a:pos x="43" y="551"/>
                </a:cxn>
                <a:cxn ang="0">
                  <a:pos x="76" y="503"/>
                </a:cxn>
                <a:cxn ang="0">
                  <a:pos x="125" y="454"/>
                </a:cxn>
                <a:cxn ang="0">
                  <a:pos x="190" y="408"/>
                </a:cxn>
                <a:cxn ang="0">
                  <a:pos x="275" y="365"/>
                </a:cxn>
                <a:cxn ang="0">
                  <a:pos x="308" y="342"/>
                </a:cxn>
                <a:cxn ang="0">
                  <a:pos x="335" y="305"/>
                </a:cxn>
                <a:cxn ang="0">
                  <a:pos x="352" y="255"/>
                </a:cxn>
                <a:cxn ang="0">
                  <a:pos x="360" y="201"/>
                </a:cxn>
                <a:cxn ang="0">
                  <a:pos x="356" y="144"/>
                </a:cxn>
                <a:cxn ang="0">
                  <a:pos x="341" y="88"/>
                </a:cxn>
                <a:cxn ang="0">
                  <a:pos x="311" y="39"/>
                </a:cxn>
                <a:cxn ang="0">
                  <a:pos x="264" y="0"/>
                </a:cxn>
              </a:cxnLst>
              <a:rect l="0" t="0" r="r" b="b"/>
              <a:pathLst>
                <a:path w="360" h="650">
                  <a:moveTo>
                    <a:pt x="264" y="0"/>
                  </a:moveTo>
                  <a:lnTo>
                    <a:pt x="269" y="9"/>
                  </a:lnTo>
                  <a:lnTo>
                    <a:pt x="277" y="22"/>
                  </a:lnTo>
                  <a:lnTo>
                    <a:pt x="286" y="39"/>
                  </a:lnTo>
                  <a:lnTo>
                    <a:pt x="297" y="58"/>
                  </a:lnTo>
                  <a:lnTo>
                    <a:pt x="309" y="83"/>
                  </a:lnTo>
                  <a:lnTo>
                    <a:pt x="319" y="108"/>
                  </a:lnTo>
                  <a:lnTo>
                    <a:pt x="329" y="136"/>
                  </a:lnTo>
                  <a:lnTo>
                    <a:pt x="333" y="163"/>
                  </a:lnTo>
                  <a:lnTo>
                    <a:pt x="336" y="193"/>
                  </a:lnTo>
                  <a:lnTo>
                    <a:pt x="332" y="223"/>
                  </a:lnTo>
                  <a:lnTo>
                    <a:pt x="323" y="255"/>
                  </a:lnTo>
                  <a:lnTo>
                    <a:pt x="310" y="285"/>
                  </a:lnTo>
                  <a:lnTo>
                    <a:pt x="287" y="315"/>
                  </a:lnTo>
                  <a:lnTo>
                    <a:pt x="257" y="343"/>
                  </a:lnTo>
                  <a:lnTo>
                    <a:pt x="218" y="370"/>
                  </a:lnTo>
                  <a:lnTo>
                    <a:pt x="167" y="396"/>
                  </a:lnTo>
                  <a:lnTo>
                    <a:pt x="111" y="425"/>
                  </a:lnTo>
                  <a:lnTo>
                    <a:pt x="69" y="457"/>
                  </a:lnTo>
                  <a:lnTo>
                    <a:pt x="35" y="490"/>
                  </a:lnTo>
                  <a:lnTo>
                    <a:pt x="12" y="526"/>
                  </a:lnTo>
                  <a:lnTo>
                    <a:pt x="0" y="553"/>
                  </a:lnTo>
                  <a:lnTo>
                    <a:pt x="0" y="650"/>
                  </a:lnTo>
                  <a:lnTo>
                    <a:pt x="6" y="628"/>
                  </a:lnTo>
                  <a:lnTo>
                    <a:pt x="19" y="594"/>
                  </a:lnTo>
                  <a:lnTo>
                    <a:pt x="43" y="551"/>
                  </a:lnTo>
                  <a:lnTo>
                    <a:pt x="76" y="503"/>
                  </a:lnTo>
                  <a:lnTo>
                    <a:pt x="125" y="454"/>
                  </a:lnTo>
                  <a:lnTo>
                    <a:pt x="190" y="408"/>
                  </a:lnTo>
                  <a:lnTo>
                    <a:pt x="275" y="365"/>
                  </a:lnTo>
                  <a:lnTo>
                    <a:pt x="308" y="342"/>
                  </a:lnTo>
                  <a:lnTo>
                    <a:pt x="335" y="305"/>
                  </a:lnTo>
                  <a:lnTo>
                    <a:pt x="352" y="255"/>
                  </a:lnTo>
                  <a:lnTo>
                    <a:pt x="360" y="201"/>
                  </a:lnTo>
                  <a:lnTo>
                    <a:pt x="356" y="144"/>
                  </a:lnTo>
                  <a:lnTo>
                    <a:pt x="341" y="88"/>
                  </a:lnTo>
                  <a:lnTo>
                    <a:pt x="311" y="39"/>
                  </a:lnTo>
                  <a:lnTo>
                    <a:pt x="264" y="0"/>
                  </a:lnTo>
                  <a:close/>
                </a:path>
              </a:pathLst>
            </a:custGeom>
            <a:solidFill>
              <a:schemeClr val="accent1"/>
            </a:solidFill>
            <a:ln w="9525">
              <a:noFill/>
              <a:round/>
              <a:headEnd/>
              <a:tailEnd/>
            </a:ln>
          </p:spPr>
          <p:txBody>
            <a:bodyPr/>
            <a:lstStyle/>
            <a:p>
              <a:pPr>
                <a:defRPr/>
              </a:pPr>
              <a:endParaRPr lang="en-US"/>
            </a:p>
          </p:txBody>
        </p:sp>
        <p:sp>
          <p:nvSpPr>
            <p:cNvPr id="68652" name="Freeform 44"/>
            <p:cNvSpPr>
              <a:spLocks/>
            </p:cNvSpPr>
            <p:nvPr/>
          </p:nvSpPr>
          <p:spPr bwMode="ltGray">
            <a:xfrm rot="1584153">
              <a:off x="56" y="84"/>
              <a:ext cx="804" cy="686"/>
            </a:xfrm>
            <a:custGeom>
              <a:avLst/>
              <a:gdLst/>
              <a:ahLst/>
              <a:cxnLst>
                <a:cxn ang="0">
                  <a:pos x="16" y="370"/>
                </a:cxn>
                <a:cxn ang="0">
                  <a:pos x="6" y="341"/>
                </a:cxn>
                <a:cxn ang="0">
                  <a:pos x="0" y="289"/>
                </a:cxn>
                <a:cxn ang="0">
                  <a:pos x="4" y="222"/>
                </a:cxn>
                <a:cxn ang="0">
                  <a:pos x="25" y="151"/>
                </a:cxn>
                <a:cxn ang="0">
                  <a:pos x="69" y="84"/>
                </a:cxn>
                <a:cxn ang="0">
                  <a:pos x="142" y="31"/>
                </a:cxn>
                <a:cxn ang="0">
                  <a:pos x="247" y="2"/>
                </a:cxn>
                <a:cxn ang="0">
                  <a:pos x="380" y="9"/>
                </a:cxn>
                <a:cxn ang="0">
                  <a:pos x="484" y="68"/>
                </a:cxn>
                <a:cxn ang="0">
                  <a:pos x="554" y="165"/>
                </a:cxn>
                <a:cxn ang="0">
                  <a:pos x="591" y="284"/>
                </a:cxn>
                <a:cxn ang="0">
                  <a:pos x="595" y="409"/>
                </a:cxn>
                <a:cxn ang="0">
                  <a:pos x="566" y="525"/>
                </a:cxn>
                <a:cxn ang="0">
                  <a:pos x="507" y="615"/>
                </a:cxn>
                <a:cxn ang="0">
                  <a:pos x="417" y="663"/>
                </a:cxn>
                <a:cxn ang="0">
                  <a:pos x="389" y="659"/>
                </a:cxn>
                <a:cxn ang="0">
                  <a:pos x="441" y="617"/>
                </a:cxn>
                <a:cxn ang="0">
                  <a:pos x="482" y="544"/>
                </a:cxn>
                <a:cxn ang="0">
                  <a:pos x="509" y="454"/>
                </a:cxn>
                <a:cxn ang="0">
                  <a:pos x="520" y="355"/>
                </a:cxn>
                <a:cxn ang="0">
                  <a:pos x="514" y="258"/>
                </a:cxn>
                <a:cxn ang="0">
                  <a:pos x="485" y="174"/>
                </a:cxn>
                <a:cxn ang="0">
                  <a:pos x="433" y="112"/>
                </a:cxn>
                <a:cxn ang="0">
                  <a:pos x="341" y="75"/>
                </a:cxn>
                <a:cxn ang="0">
                  <a:pos x="246" y="61"/>
                </a:cxn>
                <a:cxn ang="0">
                  <a:pos x="174" y="71"/>
                </a:cxn>
                <a:cxn ang="0">
                  <a:pos x="121" y="101"/>
                </a:cxn>
                <a:cxn ang="0">
                  <a:pos x="84" y="149"/>
                </a:cxn>
                <a:cxn ang="0">
                  <a:pos x="57" y="206"/>
                </a:cxn>
                <a:cxn ang="0">
                  <a:pos x="40" y="272"/>
                </a:cxn>
                <a:cxn ang="0">
                  <a:pos x="28" y="339"/>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1"/>
            </a:solidFill>
            <a:ln w="9525">
              <a:noFill/>
              <a:round/>
              <a:headEnd/>
              <a:tailEnd/>
            </a:ln>
          </p:spPr>
          <p:txBody>
            <a:bodyPr/>
            <a:lstStyle/>
            <a:p>
              <a:pPr>
                <a:defRPr/>
              </a:pPr>
              <a:endParaRPr lang="en-US"/>
            </a:p>
          </p:txBody>
        </p:sp>
      </p:grpSp>
      <p:sp>
        <p:nvSpPr>
          <p:cNvPr id="68653" name="Rectangle 45"/>
          <p:cNvSpPr>
            <a:spLocks noGrp="1" noChangeArrowheads="1"/>
          </p:cNvSpPr>
          <p:nvPr>
            <p:ph type="title"/>
          </p:nvPr>
        </p:nvSpPr>
        <p:spPr bwMode="auto">
          <a:xfrm>
            <a:off x="331788" y="138113"/>
            <a:ext cx="6183312" cy="1752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46"/>
          <p:cNvSpPr>
            <a:spLocks noGrp="1" noChangeArrowheads="1"/>
          </p:cNvSpPr>
          <p:nvPr>
            <p:ph type="body" idx="1"/>
          </p:nvPr>
        </p:nvSpPr>
        <p:spPr bwMode="auto">
          <a:xfrm>
            <a:off x="342900" y="2133600"/>
            <a:ext cx="6172200" cy="59420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8655" name="Rectangle 47"/>
          <p:cNvSpPr>
            <a:spLocks noGrp="1" noChangeArrowheads="1"/>
          </p:cNvSpPr>
          <p:nvPr>
            <p:ph type="dt" sz="half" idx="2"/>
          </p:nvPr>
        </p:nvSpPr>
        <p:spPr bwMode="auto">
          <a:xfrm>
            <a:off x="342900" y="8324850"/>
            <a:ext cx="16002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sz="1400" smtClean="0">
                <a:latin typeface="+mn-lt"/>
              </a:defRPr>
            </a:lvl1pPr>
          </a:lstStyle>
          <a:p>
            <a:pPr>
              <a:defRPr/>
            </a:pPr>
            <a:endParaRPr lang="en-US"/>
          </a:p>
        </p:txBody>
      </p:sp>
      <p:sp>
        <p:nvSpPr>
          <p:cNvPr id="68656" name="Rectangle 48"/>
          <p:cNvSpPr>
            <a:spLocks noGrp="1" noChangeArrowheads="1"/>
          </p:cNvSpPr>
          <p:nvPr>
            <p:ph type="ftr" sz="quarter" idx="3"/>
          </p:nvPr>
        </p:nvSpPr>
        <p:spPr bwMode="auto">
          <a:xfrm>
            <a:off x="2343150" y="8331200"/>
            <a:ext cx="21717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smtClean="0">
                <a:latin typeface="+mn-lt"/>
              </a:defRPr>
            </a:lvl1pPr>
          </a:lstStyle>
          <a:p>
            <a:pPr>
              <a:defRPr/>
            </a:pPr>
            <a:endParaRPr lang="en-US"/>
          </a:p>
        </p:txBody>
      </p:sp>
      <p:sp>
        <p:nvSpPr>
          <p:cNvPr id="68657" name="Rectangle 49"/>
          <p:cNvSpPr>
            <a:spLocks noGrp="1" noChangeArrowheads="1"/>
          </p:cNvSpPr>
          <p:nvPr>
            <p:ph type="sldNum" sz="quarter" idx="4"/>
          </p:nvPr>
        </p:nvSpPr>
        <p:spPr bwMode="auto">
          <a:xfrm>
            <a:off x="4914900" y="8324850"/>
            <a:ext cx="16002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smtClean="0">
                <a:latin typeface="+mn-lt"/>
              </a:defRPr>
            </a:lvl1pPr>
          </a:lstStyle>
          <a:p>
            <a:pPr>
              <a:defRPr/>
            </a:pPr>
            <a:fld id="{E510C92E-FD38-4DC1-A7B1-CD4A0DB95A8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2pPr>
      <a:lvl3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3pPr>
      <a:lvl4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4pPr>
      <a:lvl5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5pPr>
      <a:lvl6pPr marL="4572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6pPr>
      <a:lvl7pPr marL="9144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7pPr>
      <a:lvl8pPr marL="13716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8pPr>
      <a:lvl9pPr marL="18288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transunion.com/" TargetMode="External"/><Relationship Id="rId2" Type="http://schemas.openxmlformats.org/officeDocument/2006/relationships/hyperlink" Target="http://www.equifax.com/" TargetMode="External"/><Relationship Id="rId1" Type="http://schemas.openxmlformats.org/officeDocument/2006/relationships/slideLayout" Target="../slideLayouts/slideLayout2.xml"/><Relationship Id="rId5" Type="http://schemas.openxmlformats.org/officeDocument/2006/relationships/hyperlink" Target="http://www.annualcreditreport.com/" TargetMode="External"/><Relationship Id="rId4" Type="http://schemas.openxmlformats.org/officeDocument/2006/relationships/hyperlink" Target="http://www.experian.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pgaydon@metlife.com" TargetMode="External"/><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A770B476-5512-4A9B-BF1A-7A75711F2CE1}" type="slidenum">
              <a:rPr lang="en-US"/>
              <a:pPr>
                <a:defRPr/>
              </a:pPr>
              <a:t>1</a:t>
            </a:fld>
            <a:endParaRPr lang="en-US" dirty="0"/>
          </a:p>
        </p:txBody>
      </p:sp>
      <p:sp>
        <p:nvSpPr>
          <p:cNvPr id="4098" name="Rectangle 2"/>
          <p:cNvSpPr>
            <a:spLocks noGrp="1" noChangeArrowheads="1"/>
          </p:cNvSpPr>
          <p:nvPr>
            <p:ph type="title"/>
          </p:nvPr>
        </p:nvSpPr>
        <p:spPr/>
        <p:txBody>
          <a:bodyPr/>
          <a:lstStyle/>
          <a:p>
            <a:pPr eaLnBrk="1" hangingPunct="1">
              <a:defRPr/>
            </a:pPr>
            <a:r>
              <a:rPr lang="en-US" sz="4000" b="1" u="sng" dirty="0" smtClean="0">
                <a:solidFill>
                  <a:srgbClr val="000000"/>
                </a:solidFill>
                <a:cs typeface="Times New Roman" pitchFamily="18" charset="0"/>
              </a:rPr>
              <a:t>Understanding Your Credit Report</a:t>
            </a:r>
            <a:r>
              <a:rPr lang="en-US" sz="4000" dirty="0" smtClean="0">
                <a:solidFill>
                  <a:srgbClr val="000000"/>
                </a:solidFill>
                <a:cs typeface="Times New Roman" pitchFamily="18" charset="0"/>
              </a:rPr>
              <a:t/>
            </a:r>
            <a:br>
              <a:rPr lang="en-US" sz="4000" dirty="0" smtClean="0">
                <a:solidFill>
                  <a:srgbClr val="000000"/>
                </a:solidFill>
                <a:cs typeface="Times New Roman" pitchFamily="18" charset="0"/>
              </a:rPr>
            </a:br>
            <a:endParaRPr lang="en-US" sz="1800" b="1" dirty="0" smtClean="0">
              <a:solidFill>
                <a:srgbClr val="000000"/>
              </a:solidFill>
              <a:cs typeface="Times New Roman" pitchFamily="18" charset="0"/>
            </a:endParaRPr>
          </a:p>
        </p:txBody>
      </p:sp>
      <p:sp>
        <p:nvSpPr>
          <p:cNvPr id="4099" name="Rectangle 3"/>
          <p:cNvSpPr>
            <a:spLocks noGrp="1" noChangeArrowheads="1"/>
          </p:cNvSpPr>
          <p:nvPr>
            <p:ph type="body" idx="1"/>
          </p:nvPr>
        </p:nvSpPr>
        <p:spPr/>
        <p:txBody>
          <a:bodyPr/>
          <a:lstStyle/>
          <a:p>
            <a:pPr eaLnBrk="1" hangingPunct="1"/>
            <a:r>
              <a:rPr lang="en-US" b="1" dirty="0" smtClean="0">
                <a:solidFill>
                  <a:srgbClr val="000000"/>
                </a:solidFill>
                <a:latin typeface="Times New Roman" pitchFamily="18" charset="0"/>
              </a:rPr>
              <a:t>“Mortgage Meltdown”</a:t>
            </a:r>
          </a:p>
          <a:p>
            <a:pPr eaLnBrk="1" hangingPunct="1"/>
            <a:r>
              <a:rPr lang="en-US" b="1" dirty="0" smtClean="0">
                <a:solidFill>
                  <a:srgbClr val="000000"/>
                </a:solidFill>
                <a:latin typeface="Times New Roman" pitchFamily="18" charset="0"/>
              </a:rPr>
              <a:t>Credit scoring (FICO)</a:t>
            </a:r>
          </a:p>
          <a:p>
            <a:pPr eaLnBrk="1" hangingPunct="1"/>
            <a:r>
              <a:rPr lang="en-US" b="1" dirty="0" smtClean="0">
                <a:solidFill>
                  <a:srgbClr val="000000"/>
                </a:solidFill>
                <a:latin typeface="Times New Roman" pitchFamily="18" charset="0"/>
              </a:rPr>
              <a:t>Annual Percentage Rate</a:t>
            </a:r>
          </a:p>
          <a:p>
            <a:pPr eaLnBrk="1" hangingPunct="1"/>
            <a:r>
              <a:rPr lang="en-US" b="1" dirty="0" smtClean="0">
                <a:solidFill>
                  <a:srgbClr val="000000"/>
                </a:solidFill>
                <a:latin typeface="Times New Roman" pitchFamily="18" charset="0"/>
              </a:rPr>
              <a:t>Social Security Numbers</a:t>
            </a:r>
          </a:p>
          <a:p>
            <a:pPr eaLnBrk="1" hangingPunct="1"/>
            <a:r>
              <a:rPr lang="en-US" b="1" dirty="0" smtClean="0">
                <a:solidFill>
                  <a:srgbClr val="000000"/>
                </a:solidFill>
                <a:latin typeface="Times New Roman" pitchFamily="18" charset="0"/>
              </a:rPr>
              <a:t>Adjustable Rate Mortgages</a:t>
            </a:r>
          </a:p>
          <a:p>
            <a:pPr eaLnBrk="1" hangingPunct="1"/>
            <a:r>
              <a:rPr lang="en-US" b="1" dirty="0" smtClean="0">
                <a:solidFill>
                  <a:srgbClr val="000000"/>
                </a:solidFill>
                <a:latin typeface="Times New Roman" pitchFamily="18" charset="0"/>
              </a:rPr>
              <a:t>Divorce</a:t>
            </a:r>
          </a:p>
          <a:p>
            <a:pPr eaLnBrk="1" hangingPunct="1"/>
            <a:r>
              <a:rPr lang="en-US" b="1" dirty="0" smtClean="0">
                <a:solidFill>
                  <a:srgbClr val="000000"/>
                </a:solidFill>
                <a:latin typeface="Times New Roman" pitchFamily="18" charset="0"/>
              </a:rPr>
              <a:t>Cosigning Situation </a:t>
            </a:r>
          </a:p>
          <a:p>
            <a:pPr eaLnBrk="1" hangingPunct="1"/>
            <a:r>
              <a:rPr lang="en-US" b="1" dirty="0" smtClean="0">
                <a:solidFill>
                  <a:srgbClr val="000000"/>
                </a:solidFill>
                <a:latin typeface="Times New Roman" pitchFamily="18" charset="0"/>
              </a:rPr>
              <a:t>Identity Theft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anim calcmode="lin" valueType="num">
                                      <p:cBhvr>
                                        <p:cTn id="8"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099">
                                            <p:txEl>
                                              <p:pRg st="1" end="1"/>
                                            </p:txEl>
                                          </p:spTgt>
                                        </p:tgtEl>
                                        <p:attrNameLst>
                                          <p:attrName>style.visibility</p:attrName>
                                        </p:attrNameLst>
                                      </p:cBhvr>
                                      <p:to>
                                        <p:strVal val="visible"/>
                                      </p:to>
                                    </p:set>
                                    <p:animEffect transition="in" filter="fade">
                                      <p:cBhvr>
                                        <p:cTn id="14" dur="1000"/>
                                        <p:tgtEl>
                                          <p:spTgt spid="4099">
                                            <p:txEl>
                                              <p:pRg st="1" end="1"/>
                                            </p:txEl>
                                          </p:spTgt>
                                        </p:tgtEl>
                                      </p:cBhvr>
                                    </p:animEffect>
                                    <p:anim calcmode="lin" valueType="num">
                                      <p:cBhvr>
                                        <p:cTn id="15"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099">
                                            <p:txEl>
                                              <p:pRg st="2" end="2"/>
                                            </p:txEl>
                                          </p:spTgt>
                                        </p:tgtEl>
                                        <p:attrNameLst>
                                          <p:attrName>style.visibility</p:attrName>
                                        </p:attrNameLst>
                                      </p:cBhvr>
                                      <p:to>
                                        <p:strVal val="visible"/>
                                      </p:to>
                                    </p:set>
                                    <p:animEffect transition="in" filter="fade">
                                      <p:cBhvr>
                                        <p:cTn id="21" dur="1000"/>
                                        <p:tgtEl>
                                          <p:spTgt spid="4099">
                                            <p:txEl>
                                              <p:pRg st="2" end="2"/>
                                            </p:txEl>
                                          </p:spTgt>
                                        </p:tgtEl>
                                      </p:cBhvr>
                                    </p:animEffect>
                                    <p:anim calcmode="lin" valueType="num">
                                      <p:cBhvr>
                                        <p:cTn id="22"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099">
                                            <p:txEl>
                                              <p:pRg st="3" end="3"/>
                                            </p:txEl>
                                          </p:spTgt>
                                        </p:tgtEl>
                                        <p:attrNameLst>
                                          <p:attrName>style.visibility</p:attrName>
                                        </p:attrNameLst>
                                      </p:cBhvr>
                                      <p:to>
                                        <p:strVal val="visible"/>
                                      </p:to>
                                    </p:set>
                                    <p:animEffect transition="in" filter="fade">
                                      <p:cBhvr>
                                        <p:cTn id="28" dur="1000"/>
                                        <p:tgtEl>
                                          <p:spTgt spid="4099">
                                            <p:txEl>
                                              <p:pRg st="3" end="3"/>
                                            </p:txEl>
                                          </p:spTgt>
                                        </p:tgtEl>
                                      </p:cBhvr>
                                    </p:animEffect>
                                    <p:anim calcmode="lin" valueType="num">
                                      <p:cBhvr>
                                        <p:cTn id="29"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099">
                                            <p:txEl>
                                              <p:pRg st="4" end="4"/>
                                            </p:txEl>
                                          </p:spTgt>
                                        </p:tgtEl>
                                        <p:attrNameLst>
                                          <p:attrName>style.visibility</p:attrName>
                                        </p:attrNameLst>
                                      </p:cBhvr>
                                      <p:to>
                                        <p:strVal val="visible"/>
                                      </p:to>
                                    </p:set>
                                    <p:animEffect transition="in" filter="fade">
                                      <p:cBhvr>
                                        <p:cTn id="35" dur="1000"/>
                                        <p:tgtEl>
                                          <p:spTgt spid="4099">
                                            <p:txEl>
                                              <p:pRg st="4" end="4"/>
                                            </p:txEl>
                                          </p:spTgt>
                                        </p:tgtEl>
                                      </p:cBhvr>
                                    </p:animEffect>
                                    <p:anim calcmode="lin" valueType="num">
                                      <p:cBhvr>
                                        <p:cTn id="36"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099">
                                            <p:txEl>
                                              <p:pRg st="5" end="5"/>
                                            </p:txEl>
                                          </p:spTgt>
                                        </p:tgtEl>
                                        <p:attrNameLst>
                                          <p:attrName>style.visibility</p:attrName>
                                        </p:attrNameLst>
                                      </p:cBhvr>
                                      <p:to>
                                        <p:strVal val="visible"/>
                                      </p:to>
                                    </p:set>
                                    <p:animEffect transition="in" filter="fade">
                                      <p:cBhvr>
                                        <p:cTn id="42" dur="1000"/>
                                        <p:tgtEl>
                                          <p:spTgt spid="4099">
                                            <p:txEl>
                                              <p:pRg st="5" end="5"/>
                                            </p:txEl>
                                          </p:spTgt>
                                        </p:tgtEl>
                                      </p:cBhvr>
                                    </p:animEffect>
                                    <p:anim calcmode="lin" valueType="num">
                                      <p:cBhvr>
                                        <p:cTn id="43" dur="1000" fill="hold"/>
                                        <p:tgtEl>
                                          <p:spTgt spid="409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09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099">
                                            <p:txEl>
                                              <p:pRg st="6" end="6"/>
                                            </p:txEl>
                                          </p:spTgt>
                                        </p:tgtEl>
                                        <p:attrNameLst>
                                          <p:attrName>style.visibility</p:attrName>
                                        </p:attrNameLst>
                                      </p:cBhvr>
                                      <p:to>
                                        <p:strVal val="visible"/>
                                      </p:to>
                                    </p:set>
                                    <p:animEffect transition="in" filter="fade">
                                      <p:cBhvr>
                                        <p:cTn id="49" dur="1000"/>
                                        <p:tgtEl>
                                          <p:spTgt spid="4099">
                                            <p:txEl>
                                              <p:pRg st="6" end="6"/>
                                            </p:txEl>
                                          </p:spTgt>
                                        </p:tgtEl>
                                      </p:cBhvr>
                                    </p:animEffect>
                                    <p:anim calcmode="lin" valueType="num">
                                      <p:cBhvr>
                                        <p:cTn id="50" dur="1000" fill="hold"/>
                                        <p:tgtEl>
                                          <p:spTgt spid="4099">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409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099">
                                            <p:txEl>
                                              <p:pRg st="7" end="7"/>
                                            </p:txEl>
                                          </p:spTgt>
                                        </p:tgtEl>
                                        <p:attrNameLst>
                                          <p:attrName>style.visibility</p:attrName>
                                        </p:attrNameLst>
                                      </p:cBhvr>
                                      <p:to>
                                        <p:strVal val="visible"/>
                                      </p:to>
                                    </p:set>
                                    <p:animEffect transition="in" filter="fade">
                                      <p:cBhvr>
                                        <p:cTn id="56" dur="1000"/>
                                        <p:tgtEl>
                                          <p:spTgt spid="4099">
                                            <p:txEl>
                                              <p:pRg st="7" end="7"/>
                                            </p:txEl>
                                          </p:spTgt>
                                        </p:tgtEl>
                                      </p:cBhvr>
                                    </p:animEffect>
                                    <p:anim calcmode="lin" valueType="num">
                                      <p:cBhvr>
                                        <p:cTn id="57" dur="1000" fill="hold"/>
                                        <p:tgtEl>
                                          <p:spTgt spid="4099">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4099">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ED5C6B71-54F4-4FC3-931E-3D5BA54548BA}" type="slidenum">
              <a:rPr lang="en-US"/>
              <a:pPr>
                <a:defRPr/>
              </a:pPr>
              <a:t>10</a:t>
            </a:fld>
            <a:endParaRPr lang="en-US"/>
          </a:p>
        </p:txBody>
      </p:sp>
      <p:sp>
        <p:nvSpPr>
          <p:cNvPr id="21506" name="Rectangle 2"/>
          <p:cNvSpPr>
            <a:spLocks noGrp="1" noChangeArrowheads="1"/>
          </p:cNvSpPr>
          <p:nvPr>
            <p:ph type="title"/>
          </p:nvPr>
        </p:nvSpPr>
        <p:spPr>
          <a:xfrm>
            <a:off x="331788" y="138113"/>
            <a:ext cx="6183312" cy="1538287"/>
          </a:xfrm>
        </p:spPr>
        <p:txBody>
          <a:bodyPr/>
          <a:lstStyle/>
          <a:p>
            <a:pPr eaLnBrk="1" hangingPunct="1">
              <a:defRPr/>
            </a:pPr>
            <a:r>
              <a:rPr lang="en-US" b="1" u="sng" dirty="0" smtClean="0">
                <a:solidFill>
                  <a:srgbClr val="000000"/>
                </a:solidFill>
              </a:rPr>
              <a:t>What FICO score ignores?</a:t>
            </a:r>
          </a:p>
        </p:txBody>
      </p:sp>
      <p:sp>
        <p:nvSpPr>
          <p:cNvPr id="8196" name="Rectangle 3"/>
          <p:cNvSpPr>
            <a:spLocks noGrp="1" noChangeArrowheads="1"/>
          </p:cNvSpPr>
          <p:nvPr>
            <p:ph type="body" idx="1"/>
          </p:nvPr>
        </p:nvSpPr>
        <p:spPr>
          <a:xfrm>
            <a:off x="342900" y="1752600"/>
            <a:ext cx="6172200" cy="7086600"/>
          </a:xfrm>
        </p:spPr>
        <p:txBody>
          <a:bodyPr/>
          <a:lstStyle/>
          <a:p>
            <a:pPr eaLnBrk="1" hangingPunct="1">
              <a:lnSpc>
                <a:spcPct val="80000"/>
              </a:lnSpc>
            </a:pPr>
            <a:r>
              <a:rPr lang="en-US" sz="3000" dirty="0" smtClean="0">
                <a:solidFill>
                  <a:srgbClr val="000000"/>
                </a:solidFill>
                <a:latin typeface="Times New Roman" pitchFamily="18" charset="0"/>
              </a:rPr>
              <a:t>Your race, color, religion, age, national origin, sex or marital status</a:t>
            </a:r>
          </a:p>
          <a:p>
            <a:pPr eaLnBrk="1" hangingPunct="1">
              <a:lnSpc>
                <a:spcPct val="80000"/>
              </a:lnSpc>
            </a:pPr>
            <a:r>
              <a:rPr lang="en-US" sz="3000" dirty="0" smtClean="0">
                <a:solidFill>
                  <a:srgbClr val="000000"/>
                </a:solidFill>
                <a:latin typeface="Times New Roman" pitchFamily="18" charset="0"/>
              </a:rPr>
              <a:t>Your salary, occupation, title, date of employment or employment history</a:t>
            </a:r>
          </a:p>
          <a:p>
            <a:pPr eaLnBrk="1" hangingPunct="1">
              <a:lnSpc>
                <a:spcPct val="80000"/>
              </a:lnSpc>
            </a:pPr>
            <a:r>
              <a:rPr lang="en-US" sz="3000" dirty="0" smtClean="0">
                <a:solidFill>
                  <a:srgbClr val="000000"/>
                </a:solidFill>
                <a:latin typeface="Times New Roman" pitchFamily="18" charset="0"/>
              </a:rPr>
              <a:t>Where you live </a:t>
            </a:r>
          </a:p>
          <a:p>
            <a:pPr eaLnBrk="1" hangingPunct="1">
              <a:lnSpc>
                <a:spcPct val="80000"/>
              </a:lnSpc>
            </a:pPr>
            <a:r>
              <a:rPr lang="en-US" sz="3000" dirty="0" smtClean="0">
                <a:solidFill>
                  <a:srgbClr val="000000"/>
                </a:solidFill>
                <a:latin typeface="Times New Roman" pitchFamily="18" charset="0"/>
              </a:rPr>
              <a:t>Any interest rate being charged</a:t>
            </a:r>
          </a:p>
          <a:p>
            <a:pPr eaLnBrk="1" hangingPunct="1">
              <a:lnSpc>
                <a:spcPct val="80000"/>
              </a:lnSpc>
            </a:pPr>
            <a:r>
              <a:rPr lang="en-US" sz="3000" dirty="0" smtClean="0">
                <a:solidFill>
                  <a:srgbClr val="000000"/>
                </a:solidFill>
                <a:latin typeface="Times New Roman" pitchFamily="18" charset="0"/>
              </a:rPr>
              <a:t>Any items being reported as child/family support or rental agreements</a:t>
            </a:r>
          </a:p>
          <a:p>
            <a:pPr eaLnBrk="1" hangingPunct="1">
              <a:lnSpc>
                <a:spcPct val="80000"/>
              </a:lnSpc>
            </a:pPr>
            <a:r>
              <a:rPr lang="en-US" sz="3000" dirty="0" smtClean="0">
                <a:solidFill>
                  <a:srgbClr val="000000"/>
                </a:solidFill>
                <a:latin typeface="Times New Roman" pitchFamily="18" charset="0"/>
              </a:rPr>
              <a:t>Certain inquires</a:t>
            </a:r>
          </a:p>
          <a:p>
            <a:pPr eaLnBrk="1" hangingPunct="1">
              <a:lnSpc>
                <a:spcPct val="80000"/>
              </a:lnSpc>
            </a:pPr>
            <a:r>
              <a:rPr lang="en-US" sz="3000" dirty="0" smtClean="0">
                <a:solidFill>
                  <a:srgbClr val="000000"/>
                </a:solidFill>
                <a:latin typeface="Times New Roman" pitchFamily="18" charset="0"/>
              </a:rPr>
              <a:t>Any information not found in your credit report (# of children, etc)</a:t>
            </a:r>
          </a:p>
          <a:p>
            <a:pPr eaLnBrk="1" hangingPunct="1">
              <a:lnSpc>
                <a:spcPct val="80000"/>
              </a:lnSpc>
            </a:pPr>
            <a:r>
              <a:rPr lang="en-US" sz="3000" dirty="0" smtClean="0">
                <a:solidFill>
                  <a:srgbClr val="000000"/>
                </a:solidFill>
                <a:latin typeface="Times New Roman" pitchFamily="18" charset="0"/>
              </a:rPr>
              <a:t>Any information that is not proven to be predictive of future credit performance</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42900" y="990600"/>
          <a:ext cx="6172200" cy="73152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a:defRPr/>
            </a:pPr>
            <a:fld id="{0D1F933F-CB5C-4713-B743-2979843C4F2D}"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B1C8038E-D887-448E-AC14-6925FA82799E}" type="slidenum">
              <a:rPr lang="en-US"/>
              <a:pPr>
                <a:defRPr/>
              </a:pPr>
              <a:t>12</a:t>
            </a:fld>
            <a:endParaRPr lang="en-US"/>
          </a:p>
        </p:txBody>
      </p:sp>
      <p:sp>
        <p:nvSpPr>
          <p:cNvPr id="8194" name="Rectangle 2"/>
          <p:cNvSpPr>
            <a:spLocks noGrp="1" noChangeArrowheads="1"/>
          </p:cNvSpPr>
          <p:nvPr>
            <p:ph type="title"/>
          </p:nvPr>
        </p:nvSpPr>
        <p:spPr/>
        <p:txBody>
          <a:bodyPr/>
          <a:lstStyle/>
          <a:p>
            <a:pPr eaLnBrk="1" hangingPunct="1">
              <a:defRPr/>
            </a:pPr>
            <a:r>
              <a:rPr lang="en-US" b="1" u="sng" dirty="0" smtClean="0">
                <a:solidFill>
                  <a:srgbClr val="000000"/>
                </a:solidFill>
              </a:rPr>
              <a:t>Payment History (35%)</a:t>
            </a:r>
          </a:p>
        </p:txBody>
      </p:sp>
      <p:sp>
        <p:nvSpPr>
          <p:cNvPr id="8195" name="Rectangle 3"/>
          <p:cNvSpPr>
            <a:spLocks noGrp="1" noChangeArrowheads="1"/>
          </p:cNvSpPr>
          <p:nvPr>
            <p:ph type="body" idx="1"/>
          </p:nvPr>
        </p:nvSpPr>
        <p:spPr/>
        <p:txBody>
          <a:bodyPr/>
          <a:lstStyle/>
          <a:p>
            <a:pPr eaLnBrk="1" hangingPunct="1"/>
            <a:r>
              <a:rPr lang="en-US" dirty="0" smtClean="0">
                <a:solidFill>
                  <a:srgbClr val="000000"/>
                </a:solidFill>
                <a:latin typeface="Times New Roman" pitchFamily="18" charset="0"/>
              </a:rPr>
              <a:t>Payment information on many accounts</a:t>
            </a:r>
          </a:p>
          <a:p>
            <a:pPr eaLnBrk="1" hangingPunct="1"/>
            <a:r>
              <a:rPr lang="en-US" dirty="0" smtClean="0">
                <a:solidFill>
                  <a:srgbClr val="000000"/>
                </a:solidFill>
                <a:latin typeface="Times New Roman" pitchFamily="18" charset="0"/>
              </a:rPr>
              <a:t>Public Records and Collection Items</a:t>
            </a:r>
          </a:p>
          <a:p>
            <a:pPr eaLnBrk="1" hangingPunct="1"/>
            <a:r>
              <a:rPr lang="en-US" dirty="0" smtClean="0">
                <a:solidFill>
                  <a:srgbClr val="000000"/>
                </a:solidFill>
                <a:latin typeface="Times New Roman" pitchFamily="18" charset="0"/>
              </a:rPr>
              <a:t>Details on late or missed payments </a:t>
            </a:r>
          </a:p>
          <a:p>
            <a:pPr eaLnBrk="1" hangingPunct="1"/>
            <a:r>
              <a:rPr lang="en-US" dirty="0" smtClean="0">
                <a:solidFill>
                  <a:srgbClr val="000000"/>
                </a:solidFill>
                <a:latin typeface="Times New Roman" pitchFamily="18" charset="0"/>
              </a:rPr>
              <a:t>How many accounts show no late payments.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animEffect transition="in" filter="fade">
                                      <p:cBhvr>
                                        <p:cTn id="14" dur="1000"/>
                                        <p:tgtEl>
                                          <p:spTgt spid="8195">
                                            <p:txEl>
                                              <p:pRg st="1" end="1"/>
                                            </p:txEl>
                                          </p:spTgt>
                                        </p:tgtEl>
                                      </p:cBhvr>
                                    </p:animEffect>
                                    <p:anim calcmode="lin" valueType="num">
                                      <p:cBhvr>
                                        <p:cTn id="15"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195">
                                            <p:txEl>
                                              <p:pRg st="2" end="2"/>
                                            </p:txEl>
                                          </p:spTgt>
                                        </p:tgtEl>
                                        <p:attrNameLst>
                                          <p:attrName>style.visibility</p:attrName>
                                        </p:attrNameLst>
                                      </p:cBhvr>
                                      <p:to>
                                        <p:strVal val="visible"/>
                                      </p:to>
                                    </p:set>
                                    <p:animEffect transition="in" filter="fade">
                                      <p:cBhvr>
                                        <p:cTn id="21" dur="1000"/>
                                        <p:tgtEl>
                                          <p:spTgt spid="8195">
                                            <p:txEl>
                                              <p:pRg st="2" end="2"/>
                                            </p:txEl>
                                          </p:spTgt>
                                        </p:tgtEl>
                                      </p:cBhvr>
                                    </p:animEffect>
                                    <p:anim calcmode="lin" valueType="num">
                                      <p:cBhvr>
                                        <p:cTn id="22"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195">
                                            <p:txEl>
                                              <p:pRg st="3" end="3"/>
                                            </p:txEl>
                                          </p:spTgt>
                                        </p:tgtEl>
                                        <p:attrNameLst>
                                          <p:attrName>style.visibility</p:attrName>
                                        </p:attrNameLst>
                                      </p:cBhvr>
                                      <p:to>
                                        <p:strVal val="visible"/>
                                      </p:to>
                                    </p:set>
                                    <p:animEffect transition="in" filter="fade">
                                      <p:cBhvr>
                                        <p:cTn id="28" dur="1000"/>
                                        <p:tgtEl>
                                          <p:spTgt spid="8195">
                                            <p:txEl>
                                              <p:pRg st="3" end="3"/>
                                            </p:txEl>
                                          </p:spTgt>
                                        </p:tgtEl>
                                      </p:cBhvr>
                                    </p:animEffect>
                                    <p:anim calcmode="lin" valueType="num">
                                      <p:cBhvr>
                                        <p:cTn id="29"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586B4AD9-E094-44B1-8FCA-D0BD3A813C5D}" type="slidenum">
              <a:rPr lang="en-US"/>
              <a:pPr>
                <a:defRPr/>
              </a:pPr>
              <a:t>13</a:t>
            </a:fld>
            <a:endParaRPr lang="en-US"/>
          </a:p>
        </p:txBody>
      </p:sp>
      <p:sp>
        <p:nvSpPr>
          <p:cNvPr id="11266" name="Rectangle 2"/>
          <p:cNvSpPr>
            <a:spLocks noGrp="1" noChangeArrowheads="1"/>
          </p:cNvSpPr>
          <p:nvPr>
            <p:ph type="title"/>
          </p:nvPr>
        </p:nvSpPr>
        <p:spPr/>
        <p:txBody>
          <a:bodyPr/>
          <a:lstStyle/>
          <a:p>
            <a:pPr eaLnBrk="1" hangingPunct="1">
              <a:defRPr/>
            </a:pPr>
            <a:r>
              <a:rPr lang="en-US" b="1" u="sng" dirty="0" smtClean="0">
                <a:solidFill>
                  <a:srgbClr val="000000"/>
                </a:solidFill>
              </a:rPr>
              <a:t>Amounts Owed (30%)</a:t>
            </a:r>
          </a:p>
        </p:txBody>
      </p:sp>
      <p:sp>
        <p:nvSpPr>
          <p:cNvPr id="11267" name="Rectangle 3"/>
          <p:cNvSpPr>
            <a:spLocks noGrp="1" noChangeArrowheads="1"/>
          </p:cNvSpPr>
          <p:nvPr>
            <p:ph type="body" idx="1"/>
          </p:nvPr>
        </p:nvSpPr>
        <p:spPr>
          <a:xfrm>
            <a:off x="457200" y="1981200"/>
            <a:ext cx="5829300" cy="6705600"/>
          </a:xfrm>
        </p:spPr>
        <p:txBody>
          <a:bodyPr/>
          <a:lstStyle/>
          <a:p>
            <a:pPr eaLnBrk="1" hangingPunct="1">
              <a:lnSpc>
                <a:spcPct val="90000"/>
              </a:lnSpc>
            </a:pPr>
            <a:r>
              <a:rPr lang="en-US" dirty="0" smtClean="0">
                <a:solidFill>
                  <a:srgbClr val="000000"/>
                </a:solidFill>
                <a:latin typeface="Times New Roman" pitchFamily="18" charset="0"/>
              </a:rPr>
              <a:t>The amount owed on all accounts</a:t>
            </a:r>
          </a:p>
          <a:p>
            <a:pPr eaLnBrk="1" hangingPunct="1">
              <a:lnSpc>
                <a:spcPct val="90000"/>
              </a:lnSpc>
            </a:pPr>
            <a:r>
              <a:rPr lang="en-US" dirty="0" smtClean="0">
                <a:solidFill>
                  <a:srgbClr val="000000"/>
                </a:solidFill>
                <a:latin typeface="Times New Roman" pitchFamily="18" charset="0"/>
              </a:rPr>
              <a:t>Percentage of balances owed/ credit limit</a:t>
            </a:r>
          </a:p>
          <a:p>
            <a:pPr eaLnBrk="1" hangingPunct="1">
              <a:lnSpc>
                <a:spcPct val="90000"/>
              </a:lnSpc>
            </a:pPr>
            <a:r>
              <a:rPr lang="en-US" dirty="0" smtClean="0">
                <a:solidFill>
                  <a:srgbClr val="000000"/>
                </a:solidFill>
                <a:latin typeface="Times New Roman" pitchFamily="18" charset="0"/>
              </a:rPr>
              <a:t>Showing balances on different types of accounts</a:t>
            </a:r>
          </a:p>
          <a:p>
            <a:pPr eaLnBrk="1" hangingPunct="1">
              <a:lnSpc>
                <a:spcPct val="90000"/>
              </a:lnSpc>
            </a:pPr>
            <a:r>
              <a:rPr lang="en-US" dirty="0" smtClean="0">
                <a:solidFill>
                  <a:srgbClr val="000000"/>
                </a:solidFill>
                <a:latin typeface="Times New Roman" pitchFamily="18" charset="0"/>
              </a:rPr>
              <a:t>How many accounts have balances</a:t>
            </a:r>
          </a:p>
          <a:p>
            <a:pPr eaLnBrk="1" hangingPunct="1">
              <a:lnSpc>
                <a:spcPct val="90000"/>
              </a:lnSpc>
            </a:pPr>
            <a:r>
              <a:rPr lang="en-US" dirty="0" smtClean="0">
                <a:solidFill>
                  <a:srgbClr val="000000"/>
                </a:solidFill>
                <a:latin typeface="Times New Roman" pitchFamily="18" charset="0"/>
              </a:rPr>
              <a:t>How much toward credit cards</a:t>
            </a:r>
          </a:p>
          <a:p>
            <a:pPr eaLnBrk="1" hangingPunct="1">
              <a:lnSpc>
                <a:spcPct val="90000"/>
              </a:lnSpc>
            </a:pPr>
            <a:r>
              <a:rPr lang="en-US" dirty="0" smtClean="0">
                <a:solidFill>
                  <a:srgbClr val="000000"/>
                </a:solidFill>
                <a:latin typeface="Times New Roman" pitchFamily="18" charset="0"/>
              </a:rPr>
              <a:t>How much you owe on installment loans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11266"/>
                                        </p:tgtEl>
                                        <p:attrNameLst>
                                          <p:attrName>style.visibility</p:attrName>
                                        </p:attrNameLst>
                                      </p:cBhvr>
                                      <p:to>
                                        <p:strVal val="visible"/>
                                      </p:to>
                                    </p:set>
                                    <p:animEffect transition="in" filter="fade">
                                      <p:cBhvr>
                                        <p:cTn id="7" dur="600">
                                          <p:stCondLst>
                                            <p:cond delay="0"/>
                                          </p:stCondLst>
                                        </p:cTn>
                                        <p:tgtEl>
                                          <p:spTgt spid="11266"/>
                                        </p:tgtEl>
                                      </p:cBhvr>
                                    </p:animEffect>
                                    <p:anim calcmode="lin" valueType="num">
                                      <p:cBhvr>
                                        <p:cTn id="8" dur="600" fill="hold">
                                          <p:stCondLst>
                                            <p:cond delay="0"/>
                                          </p:stCondLst>
                                        </p:cTn>
                                        <p:tgtEl>
                                          <p:spTgt spid="11266"/>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11266"/>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11266"/>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1267">
                                            <p:txEl>
                                              <p:pRg st="0" end="0"/>
                                            </p:txEl>
                                          </p:spTgt>
                                        </p:tgtEl>
                                        <p:attrNameLst>
                                          <p:attrName>style.visibility</p:attrName>
                                        </p:attrNameLst>
                                      </p:cBhvr>
                                      <p:to>
                                        <p:strVal val="visible"/>
                                      </p:to>
                                    </p:set>
                                    <p:animEffect transition="in" filter="slide(fromBottom)">
                                      <p:cBhvr>
                                        <p:cTn id="15" dur="500">
                                          <p:stCondLst>
                                            <p:cond delay="0"/>
                                          </p:stCondLst>
                                        </p:cTn>
                                        <p:tgtEl>
                                          <p:spTgt spid="1126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11267">
                                            <p:txEl>
                                              <p:pRg st="1" end="1"/>
                                            </p:txEl>
                                          </p:spTgt>
                                        </p:tgtEl>
                                        <p:attrNameLst>
                                          <p:attrName>style.visibility</p:attrName>
                                        </p:attrNameLst>
                                      </p:cBhvr>
                                      <p:to>
                                        <p:strVal val="visible"/>
                                      </p:to>
                                    </p:set>
                                    <p:animEffect transition="in" filter="slide(fromBottom)">
                                      <p:cBhvr>
                                        <p:cTn id="20" dur="500">
                                          <p:stCondLst>
                                            <p:cond delay="0"/>
                                          </p:stCondLst>
                                        </p:cTn>
                                        <p:tgtEl>
                                          <p:spTgt spid="11267">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11267">
                                            <p:txEl>
                                              <p:pRg st="2" end="2"/>
                                            </p:txEl>
                                          </p:spTgt>
                                        </p:tgtEl>
                                        <p:attrNameLst>
                                          <p:attrName>style.visibility</p:attrName>
                                        </p:attrNameLst>
                                      </p:cBhvr>
                                      <p:to>
                                        <p:strVal val="visible"/>
                                      </p:to>
                                    </p:set>
                                    <p:animEffect transition="in" filter="slide(fromBottom)">
                                      <p:cBhvr>
                                        <p:cTn id="25" dur="500">
                                          <p:stCondLst>
                                            <p:cond delay="0"/>
                                          </p:stCondLst>
                                        </p:cTn>
                                        <p:tgtEl>
                                          <p:spTgt spid="11267">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11267">
                                            <p:txEl>
                                              <p:pRg st="3" end="3"/>
                                            </p:txEl>
                                          </p:spTgt>
                                        </p:tgtEl>
                                        <p:attrNameLst>
                                          <p:attrName>style.visibility</p:attrName>
                                        </p:attrNameLst>
                                      </p:cBhvr>
                                      <p:to>
                                        <p:strVal val="visible"/>
                                      </p:to>
                                    </p:set>
                                    <p:animEffect transition="in" filter="slide(fromBottom)">
                                      <p:cBhvr>
                                        <p:cTn id="30" dur="500">
                                          <p:stCondLst>
                                            <p:cond delay="0"/>
                                          </p:stCondLst>
                                        </p:cTn>
                                        <p:tgtEl>
                                          <p:spTgt spid="11267">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11267">
                                            <p:txEl>
                                              <p:pRg st="4" end="4"/>
                                            </p:txEl>
                                          </p:spTgt>
                                        </p:tgtEl>
                                        <p:attrNameLst>
                                          <p:attrName>style.visibility</p:attrName>
                                        </p:attrNameLst>
                                      </p:cBhvr>
                                      <p:to>
                                        <p:strVal val="visible"/>
                                      </p:to>
                                    </p:set>
                                    <p:animEffect transition="in" filter="slide(fromBottom)">
                                      <p:cBhvr>
                                        <p:cTn id="35" dur="500">
                                          <p:stCondLst>
                                            <p:cond delay="0"/>
                                          </p:stCondLst>
                                        </p:cTn>
                                        <p:tgtEl>
                                          <p:spTgt spid="11267">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11267">
                                            <p:txEl>
                                              <p:pRg st="5" end="5"/>
                                            </p:txEl>
                                          </p:spTgt>
                                        </p:tgtEl>
                                        <p:attrNameLst>
                                          <p:attrName>style.visibility</p:attrName>
                                        </p:attrNameLst>
                                      </p:cBhvr>
                                      <p:to>
                                        <p:strVal val="visible"/>
                                      </p:to>
                                    </p:set>
                                    <p:animEffect transition="in" filter="slide(fromBottom)">
                                      <p:cBhvr>
                                        <p:cTn id="40" dur="500">
                                          <p:stCondLst>
                                            <p:cond delay="0"/>
                                          </p:stCondLst>
                                        </p:cTn>
                                        <p:tgtEl>
                                          <p:spTgt spid="112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E2768B04-647C-42F5-BE42-FD1AD40334F0}" type="slidenum">
              <a:rPr lang="en-US"/>
              <a:pPr>
                <a:defRPr/>
              </a:pPr>
              <a:t>14</a:t>
            </a:fld>
            <a:endParaRPr lang="en-US"/>
          </a:p>
        </p:txBody>
      </p:sp>
      <p:sp>
        <p:nvSpPr>
          <p:cNvPr id="12290" name="Rectangle 2"/>
          <p:cNvSpPr>
            <a:spLocks noGrp="1" noChangeArrowheads="1"/>
          </p:cNvSpPr>
          <p:nvPr>
            <p:ph type="title"/>
          </p:nvPr>
        </p:nvSpPr>
        <p:spPr/>
        <p:txBody>
          <a:bodyPr/>
          <a:lstStyle/>
          <a:p>
            <a:pPr eaLnBrk="1" hangingPunct="1">
              <a:defRPr/>
            </a:pPr>
            <a:r>
              <a:rPr lang="en-US" b="1" u="sng" dirty="0" smtClean="0">
                <a:solidFill>
                  <a:srgbClr val="000000"/>
                </a:solidFill>
              </a:rPr>
              <a:t>Length of Credit History (15%)</a:t>
            </a:r>
          </a:p>
        </p:txBody>
      </p:sp>
      <p:sp>
        <p:nvSpPr>
          <p:cNvPr id="12291" name="Rectangle 3"/>
          <p:cNvSpPr>
            <a:spLocks noGrp="1" noChangeArrowheads="1"/>
          </p:cNvSpPr>
          <p:nvPr>
            <p:ph type="body" idx="1"/>
          </p:nvPr>
        </p:nvSpPr>
        <p:spPr/>
        <p:txBody>
          <a:bodyPr/>
          <a:lstStyle/>
          <a:p>
            <a:pPr eaLnBrk="1" hangingPunct="1"/>
            <a:r>
              <a:rPr lang="en-US" dirty="0" smtClean="0">
                <a:solidFill>
                  <a:srgbClr val="000000"/>
                </a:solidFill>
                <a:latin typeface="Times New Roman" pitchFamily="18" charset="0"/>
              </a:rPr>
              <a:t>The average age of your credit accounts</a:t>
            </a:r>
          </a:p>
          <a:p>
            <a:pPr eaLnBrk="1" hangingPunct="1"/>
            <a:r>
              <a:rPr lang="en-US" dirty="0" smtClean="0">
                <a:solidFill>
                  <a:srgbClr val="000000"/>
                </a:solidFill>
                <a:latin typeface="Times New Roman" pitchFamily="18" charset="0"/>
              </a:rPr>
              <a:t>How long specific credit accounts have been established</a:t>
            </a:r>
          </a:p>
          <a:p>
            <a:pPr eaLnBrk="1" hangingPunct="1"/>
            <a:r>
              <a:rPr lang="en-US" dirty="0" smtClean="0">
                <a:solidFill>
                  <a:srgbClr val="000000"/>
                </a:solidFill>
                <a:latin typeface="Times New Roman" pitchFamily="18" charset="0"/>
              </a:rPr>
              <a:t>How long has it been since you used certain accounts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12290"/>
                                        </p:tgtEl>
                                        <p:attrNameLst>
                                          <p:attrName>style.visibility</p:attrName>
                                        </p:attrNameLst>
                                      </p:cBhvr>
                                      <p:to>
                                        <p:strVal val="visible"/>
                                      </p:to>
                                    </p:set>
                                    <p:animEffect transition="in" filter="fade">
                                      <p:cBhvr>
                                        <p:cTn id="7" dur="600">
                                          <p:stCondLst>
                                            <p:cond delay="0"/>
                                          </p:stCondLst>
                                        </p:cTn>
                                        <p:tgtEl>
                                          <p:spTgt spid="12290"/>
                                        </p:tgtEl>
                                      </p:cBhvr>
                                    </p:animEffect>
                                    <p:anim calcmode="lin" valueType="num">
                                      <p:cBhvr>
                                        <p:cTn id="8" dur="600" fill="hold">
                                          <p:stCondLst>
                                            <p:cond delay="0"/>
                                          </p:stCondLst>
                                        </p:cTn>
                                        <p:tgtEl>
                                          <p:spTgt spid="12290"/>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12290"/>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12290"/>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2291">
                                            <p:txEl>
                                              <p:pRg st="0" end="0"/>
                                            </p:txEl>
                                          </p:spTgt>
                                        </p:tgtEl>
                                        <p:attrNameLst>
                                          <p:attrName>style.visibility</p:attrName>
                                        </p:attrNameLst>
                                      </p:cBhvr>
                                      <p:to>
                                        <p:strVal val="visible"/>
                                      </p:to>
                                    </p:set>
                                    <p:animEffect transition="in" filter="slide(fromBottom)">
                                      <p:cBhvr>
                                        <p:cTn id="15" dur="500">
                                          <p:stCondLst>
                                            <p:cond delay="0"/>
                                          </p:stCondLst>
                                        </p:cTn>
                                        <p:tgtEl>
                                          <p:spTgt spid="12291">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12291">
                                            <p:txEl>
                                              <p:pRg st="1" end="1"/>
                                            </p:txEl>
                                          </p:spTgt>
                                        </p:tgtEl>
                                        <p:attrNameLst>
                                          <p:attrName>style.visibility</p:attrName>
                                        </p:attrNameLst>
                                      </p:cBhvr>
                                      <p:to>
                                        <p:strVal val="visible"/>
                                      </p:to>
                                    </p:set>
                                    <p:animEffect transition="in" filter="slide(fromBottom)">
                                      <p:cBhvr>
                                        <p:cTn id="20" dur="500">
                                          <p:stCondLst>
                                            <p:cond delay="0"/>
                                          </p:stCondLst>
                                        </p:cTn>
                                        <p:tgtEl>
                                          <p:spTgt spid="12291">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12291">
                                            <p:txEl>
                                              <p:pRg st="2" end="2"/>
                                            </p:txEl>
                                          </p:spTgt>
                                        </p:tgtEl>
                                        <p:attrNameLst>
                                          <p:attrName>style.visibility</p:attrName>
                                        </p:attrNameLst>
                                      </p:cBhvr>
                                      <p:to>
                                        <p:strVal val="visible"/>
                                      </p:to>
                                    </p:set>
                                    <p:animEffect transition="in" filter="slide(fromBottom)">
                                      <p:cBhvr>
                                        <p:cTn id="25" dur="500">
                                          <p:stCondLst>
                                            <p:cond delay="0"/>
                                          </p:stCondLst>
                                        </p:cTn>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15EA854B-973F-470E-A224-4DB05F0ACF37}" type="slidenum">
              <a:rPr lang="en-US"/>
              <a:pPr>
                <a:defRPr/>
              </a:pPr>
              <a:t>15</a:t>
            </a:fld>
            <a:endParaRPr lang="en-US"/>
          </a:p>
        </p:txBody>
      </p:sp>
      <p:sp>
        <p:nvSpPr>
          <p:cNvPr id="16386" name="Rectangle 2"/>
          <p:cNvSpPr>
            <a:spLocks noGrp="1" noChangeArrowheads="1"/>
          </p:cNvSpPr>
          <p:nvPr>
            <p:ph type="title"/>
          </p:nvPr>
        </p:nvSpPr>
        <p:spPr/>
        <p:txBody>
          <a:bodyPr/>
          <a:lstStyle/>
          <a:p>
            <a:pPr eaLnBrk="1" hangingPunct="1">
              <a:defRPr/>
            </a:pPr>
            <a:r>
              <a:rPr lang="en-US" b="1" u="sng" dirty="0" smtClean="0">
                <a:solidFill>
                  <a:srgbClr val="000000"/>
                </a:solidFill>
              </a:rPr>
              <a:t>Credit Usage (10%)</a:t>
            </a:r>
          </a:p>
        </p:txBody>
      </p:sp>
      <p:sp>
        <p:nvSpPr>
          <p:cNvPr id="17412" name="Rectangle 3"/>
          <p:cNvSpPr>
            <a:spLocks noGrp="1" noChangeArrowheads="1"/>
          </p:cNvSpPr>
          <p:nvPr>
            <p:ph type="body" idx="1"/>
          </p:nvPr>
        </p:nvSpPr>
        <p:spPr/>
        <p:txBody>
          <a:bodyPr/>
          <a:lstStyle/>
          <a:p>
            <a:pPr eaLnBrk="1" hangingPunct="1"/>
            <a:r>
              <a:rPr lang="en-US" dirty="0" smtClean="0">
                <a:solidFill>
                  <a:srgbClr val="000000"/>
                </a:solidFill>
                <a:latin typeface="Times New Roman" pitchFamily="18" charset="0"/>
              </a:rPr>
              <a:t>What kind of credit accounts do you have and how many of each (Installment, Mortgage and Revolving)</a:t>
            </a:r>
          </a:p>
          <a:p>
            <a:pPr lvl="1" eaLnBrk="1" hangingPunct="1"/>
            <a:r>
              <a:rPr lang="en-US" b="1" dirty="0" smtClean="0">
                <a:solidFill>
                  <a:srgbClr val="000000"/>
                </a:solidFill>
                <a:latin typeface="Times New Roman" pitchFamily="18" charset="0"/>
              </a:rPr>
              <a:t>Installment</a:t>
            </a:r>
            <a:r>
              <a:rPr lang="en-US" dirty="0" smtClean="0">
                <a:solidFill>
                  <a:srgbClr val="000000"/>
                </a:solidFill>
                <a:latin typeface="Times New Roman" pitchFamily="18" charset="0"/>
              </a:rPr>
              <a:t>- Bills that have ending payment dates (car loan and student loans)</a:t>
            </a:r>
          </a:p>
          <a:p>
            <a:pPr lvl="1" eaLnBrk="1" hangingPunct="1"/>
            <a:r>
              <a:rPr lang="en-US" b="1" dirty="0" smtClean="0">
                <a:solidFill>
                  <a:srgbClr val="000000"/>
                </a:solidFill>
                <a:latin typeface="Times New Roman" pitchFamily="18" charset="0"/>
              </a:rPr>
              <a:t>Revolving- </a:t>
            </a:r>
            <a:r>
              <a:rPr lang="en-US" dirty="0" smtClean="0">
                <a:solidFill>
                  <a:srgbClr val="000000"/>
                </a:solidFill>
                <a:latin typeface="Times New Roman" pitchFamily="18" charset="0"/>
              </a:rPr>
              <a:t>Bills that have no ending payment date (credit cards or home equity loans)</a:t>
            </a:r>
          </a:p>
          <a:p>
            <a:pPr lvl="1" eaLnBrk="1" hangingPunct="1"/>
            <a:r>
              <a:rPr lang="en-US" b="1" dirty="0" smtClean="0">
                <a:solidFill>
                  <a:srgbClr val="000000"/>
                </a:solidFill>
                <a:latin typeface="Times New Roman" pitchFamily="18" charset="0"/>
              </a:rPr>
              <a:t>Mortgage- </a:t>
            </a:r>
            <a:r>
              <a:rPr lang="en-US" dirty="0" smtClean="0">
                <a:solidFill>
                  <a:srgbClr val="000000"/>
                </a:solidFill>
                <a:latin typeface="Times New Roman" pitchFamily="18" charset="0"/>
              </a:rPr>
              <a:t>Money that is used to purchase a home.</a:t>
            </a:r>
            <a:endParaRPr lang="en-US" b="1" dirty="0" smtClean="0">
              <a:solidFill>
                <a:srgbClr val="000000"/>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4E6C280B-DC0D-41E0-9F8C-BE698995258C}" type="slidenum">
              <a:rPr lang="en-US"/>
              <a:pPr>
                <a:defRPr/>
              </a:pPr>
              <a:t>16</a:t>
            </a:fld>
            <a:endParaRPr lang="en-US"/>
          </a:p>
        </p:txBody>
      </p:sp>
      <p:sp>
        <p:nvSpPr>
          <p:cNvPr id="14338" name="Rectangle 2"/>
          <p:cNvSpPr>
            <a:spLocks noGrp="1" noChangeArrowheads="1"/>
          </p:cNvSpPr>
          <p:nvPr>
            <p:ph type="title"/>
          </p:nvPr>
        </p:nvSpPr>
        <p:spPr/>
        <p:txBody>
          <a:bodyPr/>
          <a:lstStyle/>
          <a:p>
            <a:pPr eaLnBrk="1" hangingPunct="1">
              <a:defRPr/>
            </a:pPr>
            <a:r>
              <a:rPr lang="en-US" b="1" u="sng" dirty="0" smtClean="0">
                <a:solidFill>
                  <a:srgbClr val="000000"/>
                </a:solidFill>
              </a:rPr>
              <a:t>New Credit (10%)</a:t>
            </a:r>
          </a:p>
        </p:txBody>
      </p:sp>
      <p:sp>
        <p:nvSpPr>
          <p:cNvPr id="14339" name="Rectangle 3"/>
          <p:cNvSpPr>
            <a:spLocks noGrp="1" noChangeArrowheads="1"/>
          </p:cNvSpPr>
          <p:nvPr>
            <p:ph type="body" idx="1"/>
          </p:nvPr>
        </p:nvSpPr>
        <p:spPr>
          <a:xfrm>
            <a:off x="381000" y="2133600"/>
            <a:ext cx="6335713" cy="6629400"/>
          </a:xfrm>
        </p:spPr>
        <p:txBody>
          <a:bodyPr/>
          <a:lstStyle/>
          <a:p>
            <a:pPr eaLnBrk="1" hangingPunct="1"/>
            <a:r>
              <a:rPr lang="en-US" sz="3600" dirty="0" smtClean="0">
                <a:solidFill>
                  <a:srgbClr val="000000"/>
                </a:solidFill>
                <a:latin typeface="Times New Roman" pitchFamily="18" charset="0"/>
              </a:rPr>
              <a:t>How many new accounts you’ve opened</a:t>
            </a:r>
          </a:p>
          <a:p>
            <a:pPr eaLnBrk="1" hangingPunct="1"/>
            <a:r>
              <a:rPr lang="en-US" sz="3600" dirty="0" smtClean="0">
                <a:solidFill>
                  <a:srgbClr val="000000"/>
                </a:solidFill>
                <a:latin typeface="Times New Roman" pitchFamily="18" charset="0"/>
              </a:rPr>
              <a:t>How much time has passed since you have applied for credit</a:t>
            </a:r>
          </a:p>
          <a:p>
            <a:pPr eaLnBrk="1" hangingPunct="1"/>
            <a:r>
              <a:rPr lang="en-US" sz="3600" dirty="0" smtClean="0">
                <a:solidFill>
                  <a:srgbClr val="000000"/>
                </a:solidFill>
                <a:latin typeface="Times New Roman" pitchFamily="18" charset="0"/>
              </a:rPr>
              <a:t>How many recent requests for credit you have made recently</a:t>
            </a:r>
          </a:p>
          <a:p>
            <a:pPr eaLnBrk="1" hangingPunct="1"/>
            <a:r>
              <a:rPr lang="en-US" sz="3600" dirty="0" smtClean="0">
                <a:solidFill>
                  <a:srgbClr val="000000"/>
                </a:solidFill>
                <a:latin typeface="Times New Roman" pitchFamily="18" charset="0"/>
              </a:rPr>
              <a:t>How much time has passed since you opened a new account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14338"/>
                                        </p:tgtEl>
                                        <p:attrNameLst>
                                          <p:attrName>style.visibility</p:attrName>
                                        </p:attrNameLst>
                                      </p:cBhvr>
                                      <p:to>
                                        <p:strVal val="visible"/>
                                      </p:to>
                                    </p:set>
                                    <p:animEffect transition="in" filter="fade">
                                      <p:cBhvr>
                                        <p:cTn id="7" dur="600">
                                          <p:stCondLst>
                                            <p:cond delay="0"/>
                                          </p:stCondLst>
                                        </p:cTn>
                                        <p:tgtEl>
                                          <p:spTgt spid="14338"/>
                                        </p:tgtEl>
                                      </p:cBhvr>
                                    </p:animEffect>
                                    <p:anim calcmode="lin" valueType="num">
                                      <p:cBhvr>
                                        <p:cTn id="8" dur="600" fill="hold">
                                          <p:stCondLst>
                                            <p:cond delay="0"/>
                                          </p:stCondLst>
                                        </p:cTn>
                                        <p:tgtEl>
                                          <p:spTgt spid="14338"/>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14338"/>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14338"/>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4339">
                                            <p:txEl>
                                              <p:pRg st="0" end="0"/>
                                            </p:txEl>
                                          </p:spTgt>
                                        </p:tgtEl>
                                        <p:attrNameLst>
                                          <p:attrName>style.visibility</p:attrName>
                                        </p:attrNameLst>
                                      </p:cBhvr>
                                      <p:to>
                                        <p:strVal val="visible"/>
                                      </p:to>
                                    </p:set>
                                    <p:animEffect transition="in" filter="slide(fromBottom)">
                                      <p:cBhvr>
                                        <p:cTn id="15" dur="500">
                                          <p:stCondLst>
                                            <p:cond delay="0"/>
                                          </p:stCondLst>
                                        </p:cTn>
                                        <p:tgtEl>
                                          <p:spTgt spid="14339">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14339">
                                            <p:txEl>
                                              <p:pRg st="1" end="1"/>
                                            </p:txEl>
                                          </p:spTgt>
                                        </p:tgtEl>
                                        <p:attrNameLst>
                                          <p:attrName>style.visibility</p:attrName>
                                        </p:attrNameLst>
                                      </p:cBhvr>
                                      <p:to>
                                        <p:strVal val="visible"/>
                                      </p:to>
                                    </p:set>
                                    <p:animEffect transition="in" filter="slide(fromBottom)">
                                      <p:cBhvr>
                                        <p:cTn id="20" dur="500">
                                          <p:stCondLst>
                                            <p:cond delay="0"/>
                                          </p:stCondLst>
                                        </p:cTn>
                                        <p:tgtEl>
                                          <p:spTgt spid="14339">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14339">
                                            <p:txEl>
                                              <p:pRg st="2" end="2"/>
                                            </p:txEl>
                                          </p:spTgt>
                                        </p:tgtEl>
                                        <p:attrNameLst>
                                          <p:attrName>style.visibility</p:attrName>
                                        </p:attrNameLst>
                                      </p:cBhvr>
                                      <p:to>
                                        <p:strVal val="visible"/>
                                      </p:to>
                                    </p:set>
                                    <p:animEffect transition="in" filter="slide(fromBottom)">
                                      <p:cBhvr>
                                        <p:cTn id="25" dur="500">
                                          <p:stCondLst>
                                            <p:cond delay="0"/>
                                          </p:stCondLst>
                                        </p:cTn>
                                        <p:tgtEl>
                                          <p:spTgt spid="14339">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14339">
                                            <p:txEl>
                                              <p:pRg st="3" end="3"/>
                                            </p:txEl>
                                          </p:spTgt>
                                        </p:tgtEl>
                                        <p:attrNameLst>
                                          <p:attrName>style.visibility</p:attrName>
                                        </p:attrNameLst>
                                      </p:cBhvr>
                                      <p:to>
                                        <p:strVal val="visible"/>
                                      </p:to>
                                    </p:set>
                                    <p:animEffect transition="in" filter="slide(fromBottom)">
                                      <p:cBhvr>
                                        <p:cTn id="30" dur="500">
                                          <p:stCondLst>
                                            <p:cond delay="0"/>
                                          </p:stCondLst>
                                        </p:cTn>
                                        <p:tgtEl>
                                          <p:spTgt spid="143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6183312" cy="1752600"/>
          </a:xfrm>
        </p:spPr>
        <p:txBody>
          <a:bodyPr/>
          <a:lstStyle/>
          <a:p>
            <a:r>
              <a:rPr lang="en-US" b="1" u="sng" dirty="0" smtClean="0">
                <a:solidFill>
                  <a:srgbClr val="000000"/>
                </a:solidFill>
              </a:rPr>
              <a:t>Your Credit Score Card</a:t>
            </a:r>
            <a:endParaRPr lang="en-US" b="1" u="sng" dirty="0">
              <a:solidFill>
                <a:srgbClr val="000000"/>
              </a:solidFill>
            </a:endParaRPr>
          </a:p>
        </p:txBody>
      </p:sp>
      <p:sp>
        <p:nvSpPr>
          <p:cNvPr id="3" name="Content Placeholder 2"/>
          <p:cNvSpPr>
            <a:spLocks noGrp="1"/>
          </p:cNvSpPr>
          <p:nvPr>
            <p:ph idx="1"/>
          </p:nvPr>
        </p:nvSpPr>
        <p:spPr>
          <a:xfrm>
            <a:off x="342900" y="2133600"/>
            <a:ext cx="6172200" cy="5181600"/>
          </a:xfrm>
        </p:spPr>
        <p:txBody>
          <a:bodyPr/>
          <a:lstStyle/>
          <a:p>
            <a:r>
              <a:rPr lang="en-US" dirty="0" smtClean="0">
                <a:solidFill>
                  <a:srgbClr val="000000"/>
                </a:solidFill>
              </a:rPr>
              <a:t>Good Credit </a:t>
            </a:r>
          </a:p>
          <a:p>
            <a:pPr lvl="1"/>
            <a:r>
              <a:rPr lang="en-US" dirty="0" smtClean="0">
                <a:solidFill>
                  <a:srgbClr val="000000"/>
                </a:solidFill>
              </a:rPr>
              <a:t>Number of Accounts</a:t>
            </a:r>
          </a:p>
          <a:p>
            <a:pPr lvl="1"/>
            <a:r>
              <a:rPr lang="en-US" dirty="0" smtClean="0">
                <a:solidFill>
                  <a:srgbClr val="000000"/>
                </a:solidFill>
              </a:rPr>
              <a:t>Age of the Accounts</a:t>
            </a:r>
          </a:p>
          <a:p>
            <a:pPr lvl="1"/>
            <a:r>
              <a:rPr lang="en-US" dirty="0" smtClean="0">
                <a:solidFill>
                  <a:srgbClr val="000000"/>
                </a:solidFill>
              </a:rPr>
              <a:t>Age of the Youngest Account</a:t>
            </a:r>
          </a:p>
          <a:p>
            <a:r>
              <a:rPr lang="en-US" dirty="0" smtClean="0">
                <a:solidFill>
                  <a:srgbClr val="000000"/>
                </a:solidFill>
              </a:rPr>
              <a:t>Troubled Credit</a:t>
            </a:r>
          </a:p>
          <a:p>
            <a:pPr lvl="1"/>
            <a:r>
              <a:rPr lang="en-US" dirty="0" smtClean="0">
                <a:solidFill>
                  <a:srgbClr val="000000"/>
                </a:solidFill>
              </a:rPr>
              <a:t>Presence of Public Record</a:t>
            </a:r>
          </a:p>
          <a:p>
            <a:pPr lvl="1"/>
            <a:r>
              <a:rPr lang="en-US" dirty="0" smtClean="0">
                <a:solidFill>
                  <a:srgbClr val="000000"/>
                </a:solidFill>
              </a:rPr>
              <a:t>Worst Delinquency </a:t>
            </a:r>
          </a:p>
          <a:p>
            <a:r>
              <a:rPr lang="en-US" dirty="0" smtClean="0">
                <a:solidFill>
                  <a:srgbClr val="000000"/>
                </a:solidFill>
              </a:rPr>
              <a:t>The information from these items allow FICO to segment you into 1 of 10 groups</a:t>
            </a:r>
            <a:endParaRPr lang="en-US" dirty="0">
              <a:solidFill>
                <a:srgbClr val="000000"/>
              </a:solidFill>
            </a:endParaRPr>
          </a:p>
        </p:txBody>
      </p:sp>
      <p:sp>
        <p:nvSpPr>
          <p:cNvPr id="4" name="Slide Number Placeholder 3"/>
          <p:cNvSpPr>
            <a:spLocks noGrp="1"/>
          </p:cNvSpPr>
          <p:nvPr>
            <p:ph type="sldNum" sz="quarter" idx="12"/>
          </p:nvPr>
        </p:nvSpPr>
        <p:spPr/>
        <p:txBody>
          <a:bodyPr/>
          <a:lstStyle/>
          <a:p>
            <a:pPr>
              <a:defRPr/>
            </a:pPr>
            <a:fld id="{0D1F933F-CB5C-4713-B743-2979843C4F2D}"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138113"/>
            <a:ext cx="6858000" cy="1309687"/>
          </a:xfrm>
        </p:spPr>
        <p:txBody>
          <a:bodyPr/>
          <a:lstStyle/>
          <a:p>
            <a:r>
              <a:rPr lang="en-US" b="1" u="sng" dirty="0" smtClean="0">
                <a:solidFill>
                  <a:srgbClr val="000000"/>
                </a:solidFill>
              </a:rPr>
              <a:t>Delinquency Rates By FICO SCORE</a:t>
            </a:r>
            <a:endParaRPr lang="en-US" b="1" u="sng" dirty="0">
              <a:solidFill>
                <a:srgbClr val="000000"/>
              </a:solidFill>
            </a:endParaRPr>
          </a:p>
        </p:txBody>
      </p:sp>
      <p:graphicFrame>
        <p:nvGraphicFramePr>
          <p:cNvPr id="8" name="Content Placeholder 7"/>
          <p:cNvGraphicFramePr>
            <a:graphicFrameLocks noGrp="1"/>
          </p:cNvGraphicFramePr>
          <p:nvPr>
            <p:ph idx="1"/>
          </p:nvPr>
        </p:nvGraphicFramePr>
        <p:xfrm>
          <a:off x="0" y="1676400"/>
          <a:ext cx="6858000" cy="6399213"/>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pPr>
              <a:defRPr/>
            </a:pPr>
            <a:fld id="{0D1F933F-CB5C-4713-B743-2979843C4F2D}"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34C139DE-4583-42D1-A4BB-27DCA163F26A}" type="slidenum">
              <a:rPr lang="en-US"/>
              <a:pPr>
                <a:defRPr/>
              </a:pPr>
              <a:t>19</a:t>
            </a:fld>
            <a:endParaRPr lang="en-US"/>
          </a:p>
        </p:txBody>
      </p:sp>
      <p:sp>
        <p:nvSpPr>
          <p:cNvPr id="24578" name="Rectangle 2"/>
          <p:cNvSpPr>
            <a:spLocks noGrp="1" noChangeArrowheads="1"/>
          </p:cNvSpPr>
          <p:nvPr>
            <p:ph type="title"/>
          </p:nvPr>
        </p:nvSpPr>
        <p:spPr>
          <a:xfrm>
            <a:off x="331788" y="138113"/>
            <a:ext cx="6183312" cy="928687"/>
          </a:xfrm>
        </p:spPr>
        <p:txBody>
          <a:bodyPr/>
          <a:lstStyle/>
          <a:p>
            <a:pPr eaLnBrk="1" hangingPunct="1">
              <a:defRPr/>
            </a:pPr>
            <a:r>
              <a:rPr lang="en-US" b="1" u="sng" dirty="0" smtClean="0">
                <a:solidFill>
                  <a:srgbClr val="000000"/>
                </a:solidFill>
              </a:rPr>
              <a:t>Credit Bureaus</a:t>
            </a:r>
          </a:p>
        </p:txBody>
      </p:sp>
      <p:sp>
        <p:nvSpPr>
          <p:cNvPr id="21508" name="Rectangle 3"/>
          <p:cNvSpPr>
            <a:spLocks noGrp="1" noChangeArrowheads="1"/>
          </p:cNvSpPr>
          <p:nvPr>
            <p:ph type="body" idx="1"/>
          </p:nvPr>
        </p:nvSpPr>
        <p:spPr>
          <a:xfrm>
            <a:off x="304800" y="1524000"/>
            <a:ext cx="6553200" cy="6018213"/>
          </a:xfrm>
        </p:spPr>
        <p:txBody>
          <a:bodyPr/>
          <a:lstStyle/>
          <a:p>
            <a:pPr eaLnBrk="1" hangingPunct="1"/>
            <a:r>
              <a:rPr lang="en-US" dirty="0" smtClean="0">
                <a:solidFill>
                  <a:srgbClr val="000000"/>
                </a:solidFill>
              </a:rPr>
              <a:t>Equifax : 1-800-216-1102 </a:t>
            </a:r>
            <a:r>
              <a:rPr lang="en-US" dirty="0" smtClean="0">
                <a:solidFill>
                  <a:srgbClr val="000000"/>
                </a:solidFill>
                <a:hlinkClick r:id="rId2"/>
              </a:rPr>
              <a:t>www.equifax.com</a:t>
            </a:r>
            <a:endParaRPr lang="en-US" dirty="0" smtClean="0">
              <a:solidFill>
                <a:srgbClr val="000000"/>
              </a:solidFill>
            </a:endParaRPr>
          </a:p>
          <a:p>
            <a:pPr eaLnBrk="1" hangingPunct="1"/>
            <a:endParaRPr lang="en-US" dirty="0" smtClean="0">
              <a:solidFill>
                <a:srgbClr val="000000"/>
              </a:solidFill>
            </a:endParaRPr>
          </a:p>
          <a:p>
            <a:pPr eaLnBrk="1" hangingPunct="1"/>
            <a:r>
              <a:rPr lang="en-US" dirty="0" smtClean="0">
                <a:solidFill>
                  <a:srgbClr val="000000"/>
                </a:solidFill>
              </a:rPr>
              <a:t>Trans Union: 1-800-888-4213 </a:t>
            </a:r>
            <a:r>
              <a:rPr lang="en-US" dirty="0" smtClean="0">
                <a:solidFill>
                  <a:srgbClr val="000000"/>
                </a:solidFill>
                <a:hlinkClick r:id="rId3"/>
              </a:rPr>
              <a:t>www.transunion.com</a:t>
            </a:r>
            <a:endParaRPr lang="en-US" dirty="0" smtClean="0">
              <a:solidFill>
                <a:srgbClr val="000000"/>
              </a:solidFill>
            </a:endParaRPr>
          </a:p>
          <a:p>
            <a:pPr eaLnBrk="1" hangingPunct="1"/>
            <a:endParaRPr lang="en-US" dirty="0" smtClean="0">
              <a:solidFill>
                <a:srgbClr val="000000"/>
              </a:solidFill>
            </a:endParaRPr>
          </a:p>
          <a:p>
            <a:pPr eaLnBrk="1" hangingPunct="1"/>
            <a:r>
              <a:rPr lang="en-US" dirty="0" smtClean="0">
                <a:solidFill>
                  <a:srgbClr val="000000"/>
                </a:solidFill>
              </a:rPr>
              <a:t>Experian: 1-888-397-3742 </a:t>
            </a:r>
            <a:r>
              <a:rPr lang="en-US" dirty="0" smtClean="0">
                <a:solidFill>
                  <a:srgbClr val="000000"/>
                </a:solidFill>
                <a:hlinkClick r:id="rId4"/>
              </a:rPr>
              <a:t>www.experian.com</a:t>
            </a:r>
            <a:r>
              <a:rPr lang="en-US" dirty="0" smtClean="0"/>
              <a:t> </a:t>
            </a:r>
          </a:p>
          <a:p>
            <a:pPr eaLnBrk="1" hangingPunct="1"/>
            <a:endParaRPr lang="en-US" dirty="0" smtClean="0"/>
          </a:p>
          <a:p>
            <a:pPr eaLnBrk="1" hangingPunct="1"/>
            <a:r>
              <a:rPr lang="en-US" dirty="0" smtClean="0">
                <a:solidFill>
                  <a:srgbClr val="002060"/>
                </a:solidFill>
              </a:rPr>
              <a:t>Free Yearly Credit Report:</a:t>
            </a:r>
          </a:p>
          <a:p>
            <a:pPr eaLnBrk="1" hangingPunct="1">
              <a:buNone/>
            </a:pPr>
            <a:r>
              <a:rPr lang="en-US" dirty="0" smtClean="0"/>
              <a:t>	</a:t>
            </a:r>
            <a:r>
              <a:rPr lang="en-US" dirty="0" smtClean="0">
                <a:hlinkClick r:id="rId5"/>
              </a:rPr>
              <a:t>www.annualcreditreport.com</a:t>
            </a:r>
            <a:endParaRPr lang="en-US" dirty="0" smtClean="0"/>
          </a:p>
          <a:p>
            <a:pPr eaLnBrk="1" hangingPunct="1">
              <a:buNone/>
            </a:pPr>
            <a:endParaRPr lang="en-US" dirty="0" smtClean="0"/>
          </a:p>
          <a:p>
            <a:pPr eaLnBrk="1" hangingPunct="1">
              <a:buFontTx/>
              <a:buNone/>
            </a:pPr>
            <a:endParaRPr lang="en-US" dirty="0" smtClean="0"/>
          </a:p>
          <a:p>
            <a:pPr eaLnBrk="1" hangingPunct="1">
              <a:buFontTx/>
              <a:buNone/>
            </a:pPr>
            <a:endParaRPr lang="en-US" dirty="0" smtClean="0"/>
          </a:p>
          <a:p>
            <a:pPr eaLnBrk="1" hangingPunct="1">
              <a:buFontTx/>
              <a:buNone/>
            </a:pPr>
            <a:endParaRPr lang="en-US"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0000"/>
                </a:solidFill>
              </a:rPr>
              <a:t>Mortgage Meltdown</a:t>
            </a:r>
            <a:endParaRPr lang="en-US" b="1" u="sng" dirty="0">
              <a:solidFill>
                <a:srgbClr val="000000"/>
              </a:solidFill>
            </a:endParaRPr>
          </a:p>
        </p:txBody>
      </p:sp>
      <p:sp>
        <p:nvSpPr>
          <p:cNvPr id="3" name="Content Placeholder 2"/>
          <p:cNvSpPr>
            <a:spLocks noGrp="1"/>
          </p:cNvSpPr>
          <p:nvPr>
            <p:ph idx="1"/>
          </p:nvPr>
        </p:nvSpPr>
        <p:spPr/>
        <p:txBody>
          <a:bodyPr/>
          <a:lstStyle/>
          <a:p>
            <a:r>
              <a:rPr lang="en-US" dirty="0" smtClean="0">
                <a:solidFill>
                  <a:srgbClr val="000000"/>
                </a:solidFill>
              </a:rPr>
              <a:t>Foreclosure at all time high</a:t>
            </a:r>
          </a:p>
          <a:p>
            <a:r>
              <a:rPr lang="en-US" dirty="0" smtClean="0">
                <a:solidFill>
                  <a:srgbClr val="000000"/>
                </a:solidFill>
              </a:rPr>
              <a:t>Obtaining credit is increasingly difficult</a:t>
            </a:r>
          </a:p>
          <a:p>
            <a:r>
              <a:rPr lang="en-US" dirty="0" smtClean="0">
                <a:solidFill>
                  <a:srgbClr val="000000"/>
                </a:solidFill>
              </a:rPr>
              <a:t>Banks are using higher (FICO) credit scores to qualify people</a:t>
            </a:r>
          </a:p>
          <a:p>
            <a:r>
              <a:rPr lang="en-US" dirty="0" smtClean="0">
                <a:solidFill>
                  <a:srgbClr val="000000"/>
                </a:solidFill>
              </a:rPr>
              <a:t>Government putting higher restrictions on lenders lending money (Higher APR standards)</a:t>
            </a:r>
          </a:p>
        </p:txBody>
      </p:sp>
      <p:sp>
        <p:nvSpPr>
          <p:cNvPr id="4" name="Slide Number Placeholder 3"/>
          <p:cNvSpPr>
            <a:spLocks noGrp="1"/>
          </p:cNvSpPr>
          <p:nvPr>
            <p:ph type="sldNum" sz="quarter" idx="12"/>
          </p:nvPr>
        </p:nvSpPr>
        <p:spPr/>
        <p:txBody>
          <a:bodyPr/>
          <a:lstStyle/>
          <a:p>
            <a:pPr>
              <a:defRPr/>
            </a:pPr>
            <a:fld id="{0D1F933F-CB5C-4713-B743-2979843C4F2D}" type="slidenum">
              <a:rPr lang="en-US" smtClean="0"/>
              <a:pPr>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0000"/>
                </a:solidFill>
              </a:rPr>
              <a:t>Your Rights with the Credit Bureau</a:t>
            </a:r>
            <a:endParaRPr lang="en-US" b="1" u="sng" dirty="0">
              <a:solidFill>
                <a:srgbClr val="000000"/>
              </a:solidFill>
            </a:endParaRPr>
          </a:p>
        </p:txBody>
      </p:sp>
      <p:sp>
        <p:nvSpPr>
          <p:cNvPr id="3" name="Content Placeholder 2"/>
          <p:cNvSpPr>
            <a:spLocks noGrp="1"/>
          </p:cNvSpPr>
          <p:nvPr>
            <p:ph idx="1"/>
          </p:nvPr>
        </p:nvSpPr>
        <p:spPr>
          <a:xfrm>
            <a:off x="342900" y="2133600"/>
            <a:ext cx="6286500" cy="5942013"/>
          </a:xfrm>
        </p:spPr>
        <p:txBody>
          <a:bodyPr/>
          <a:lstStyle/>
          <a:p>
            <a:r>
              <a:rPr lang="en-US" dirty="0" smtClean="0">
                <a:solidFill>
                  <a:srgbClr val="000000"/>
                </a:solidFill>
              </a:rPr>
              <a:t>The right to have your dispute investigated</a:t>
            </a:r>
          </a:p>
          <a:p>
            <a:r>
              <a:rPr lang="en-US" dirty="0" smtClean="0">
                <a:solidFill>
                  <a:srgbClr val="000000"/>
                </a:solidFill>
              </a:rPr>
              <a:t>The right to have erroneous information corrected</a:t>
            </a:r>
          </a:p>
          <a:p>
            <a:r>
              <a:rPr lang="en-US" dirty="0" smtClean="0">
                <a:solidFill>
                  <a:srgbClr val="000000"/>
                </a:solidFill>
              </a:rPr>
              <a:t>The right to have a written response of the credit bureaus findings</a:t>
            </a:r>
          </a:p>
          <a:p>
            <a:r>
              <a:rPr lang="en-US" dirty="0" smtClean="0">
                <a:solidFill>
                  <a:srgbClr val="000000"/>
                </a:solidFill>
              </a:rPr>
              <a:t>The right to have a 100 word statement included in your file</a:t>
            </a:r>
          </a:p>
          <a:p>
            <a:r>
              <a:rPr lang="en-US" dirty="0" smtClean="0">
                <a:solidFill>
                  <a:srgbClr val="000000"/>
                </a:solidFill>
              </a:rPr>
              <a:t>The right to sue</a:t>
            </a:r>
            <a:endParaRPr lang="en-US" dirty="0">
              <a:solidFill>
                <a:srgbClr val="000000"/>
              </a:solidFill>
            </a:endParaRPr>
          </a:p>
        </p:txBody>
      </p:sp>
      <p:sp>
        <p:nvSpPr>
          <p:cNvPr id="4" name="Slide Number Placeholder 3"/>
          <p:cNvSpPr>
            <a:spLocks noGrp="1"/>
          </p:cNvSpPr>
          <p:nvPr>
            <p:ph type="sldNum" sz="quarter" idx="12"/>
          </p:nvPr>
        </p:nvSpPr>
        <p:spPr/>
        <p:txBody>
          <a:bodyPr/>
          <a:lstStyle/>
          <a:p>
            <a:pPr>
              <a:defRPr/>
            </a:pPr>
            <a:fld id="{0D1F933F-CB5C-4713-B743-2979843C4F2D}"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788" y="138113"/>
            <a:ext cx="6183312" cy="1157287"/>
          </a:xfrm>
        </p:spPr>
        <p:txBody>
          <a:bodyPr/>
          <a:lstStyle/>
          <a:p>
            <a:r>
              <a:rPr lang="en-US" b="1" u="sng" dirty="0" smtClean="0">
                <a:solidFill>
                  <a:srgbClr val="000000"/>
                </a:solidFill>
              </a:rPr>
              <a:t>Internet/Identity Theft Scams</a:t>
            </a:r>
            <a:endParaRPr lang="en-US" b="1" u="sng" dirty="0">
              <a:solidFill>
                <a:srgbClr val="000000"/>
              </a:solidFill>
            </a:endParaRPr>
          </a:p>
        </p:txBody>
      </p:sp>
      <p:sp>
        <p:nvSpPr>
          <p:cNvPr id="3" name="Content Placeholder 2"/>
          <p:cNvSpPr>
            <a:spLocks noGrp="1"/>
          </p:cNvSpPr>
          <p:nvPr>
            <p:ph idx="1"/>
          </p:nvPr>
        </p:nvSpPr>
        <p:spPr>
          <a:xfrm>
            <a:off x="342900" y="1295400"/>
            <a:ext cx="6172200" cy="7162800"/>
          </a:xfrm>
        </p:spPr>
        <p:txBody>
          <a:bodyPr/>
          <a:lstStyle/>
          <a:p>
            <a:r>
              <a:rPr lang="en-US" sz="2500" dirty="0" smtClean="0">
                <a:solidFill>
                  <a:srgbClr val="000000"/>
                </a:solidFill>
              </a:rPr>
              <a:t>Usage of someone’s personal information without their permission.  </a:t>
            </a:r>
          </a:p>
          <a:p>
            <a:r>
              <a:rPr lang="en-US" sz="2500" dirty="0" smtClean="0">
                <a:solidFill>
                  <a:srgbClr val="000000"/>
                </a:solidFill>
              </a:rPr>
              <a:t>These crimes can range from stealing credit card number to obtaining information for use to get various documentation.</a:t>
            </a:r>
          </a:p>
          <a:p>
            <a:r>
              <a:rPr lang="en-US" sz="2500" dirty="0" smtClean="0">
                <a:solidFill>
                  <a:srgbClr val="000000"/>
                </a:solidFill>
              </a:rPr>
              <a:t>Identity theft is usually done wholesale.</a:t>
            </a:r>
          </a:p>
          <a:p>
            <a:r>
              <a:rPr lang="en-US" sz="2500" dirty="0" smtClean="0">
                <a:solidFill>
                  <a:srgbClr val="000000"/>
                </a:solidFill>
              </a:rPr>
              <a:t>Victims spend between 300 to 600 hours trying to correct the various problems caused by identity theft.</a:t>
            </a:r>
          </a:p>
          <a:p>
            <a:r>
              <a:rPr lang="en-US" sz="2500" dirty="0" smtClean="0">
                <a:solidFill>
                  <a:srgbClr val="000000"/>
                </a:solidFill>
              </a:rPr>
              <a:t>“</a:t>
            </a:r>
            <a:r>
              <a:rPr lang="en-US" sz="2500" b="1" dirty="0" smtClean="0">
                <a:solidFill>
                  <a:srgbClr val="000000"/>
                </a:solidFill>
              </a:rPr>
              <a:t>New account</a:t>
            </a:r>
            <a:r>
              <a:rPr lang="en-US" sz="2500" dirty="0" smtClean="0">
                <a:solidFill>
                  <a:srgbClr val="000000"/>
                </a:solidFill>
              </a:rPr>
              <a:t>” theft cost companies on average $10,200 per victim.</a:t>
            </a:r>
          </a:p>
          <a:p>
            <a:r>
              <a:rPr lang="en-US" sz="2500" dirty="0" smtClean="0">
                <a:solidFill>
                  <a:srgbClr val="000000"/>
                </a:solidFill>
              </a:rPr>
              <a:t>Average out-of-pocket for a victim is $1200.</a:t>
            </a:r>
          </a:p>
          <a:p>
            <a:endParaRPr lang="en-US" sz="2500" dirty="0" smtClean="0">
              <a:solidFill>
                <a:srgbClr val="000000"/>
              </a:solidFill>
            </a:endParaRPr>
          </a:p>
          <a:p>
            <a:endParaRPr lang="en-US" sz="2500" dirty="0">
              <a:solidFill>
                <a:srgbClr val="000000"/>
              </a:solidFill>
            </a:endParaRPr>
          </a:p>
        </p:txBody>
      </p:sp>
      <p:sp>
        <p:nvSpPr>
          <p:cNvPr id="4" name="Slide Number Placeholder 3"/>
          <p:cNvSpPr>
            <a:spLocks noGrp="1"/>
          </p:cNvSpPr>
          <p:nvPr>
            <p:ph type="sldNum" sz="quarter" idx="12"/>
          </p:nvPr>
        </p:nvSpPr>
        <p:spPr/>
        <p:txBody>
          <a:bodyPr/>
          <a:lstStyle/>
          <a:p>
            <a:pPr>
              <a:defRPr/>
            </a:pPr>
            <a:fld id="{0D1F933F-CB5C-4713-B743-2979843C4F2D}"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0000"/>
                </a:solidFill>
              </a:rPr>
              <a:t>Adjustable Rate Mortgage (How It Works</a:t>
            </a:r>
            <a:r>
              <a:rPr lang="en-US" dirty="0" smtClean="0">
                <a:solidFill>
                  <a:srgbClr val="000000"/>
                </a:solidFill>
              </a:rPr>
              <a:t>)</a:t>
            </a:r>
            <a:endParaRPr lang="en-US" dirty="0">
              <a:solidFill>
                <a:srgbClr val="000000"/>
              </a:solidFill>
            </a:endParaRPr>
          </a:p>
        </p:txBody>
      </p:sp>
      <p:sp>
        <p:nvSpPr>
          <p:cNvPr id="3" name="Content Placeholder 2"/>
          <p:cNvSpPr>
            <a:spLocks noGrp="1"/>
          </p:cNvSpPr>
          <p:nvPr>
            <p:ph idx="1"/>
          </p:nvPr>
        </p:nvSpPr>
        <p:spPr/>
        <p:txBody>
          <a:bodyPr/>
          <a:lstStyle/>
          <a:p>
            <a:r>
              <a:rPr lang="en-US" dirty="0" smtClean="0">
                <a:solidFill>
                  <a:srgbClr val="000000"/>
                </a:solidFill>
              </a:rPr>
              <a:t>Three things in an adjustable rate that you need to know:</a:t>
            </a:r>
          </a:p>
          <a:p>
            <a:pPr lvl="1"/>
            <a:r>
              <a:rPr lang="en-US" dirty="0" smtClean="0">
                <a:solidFill>
                  <a:srgbClr val="000000"/>
                </a:solidFill>
              </a:rPr>
              <a:t>Initial Rate (Your initial Start Rate)</a:t>
            </a:r>
          </a:p>
          <a:p>
            <a:pPr lvl="1"/>
            <a:r>
              <a:rPr lang="en-US" dirty="0" smtClean="0">
                <a:solidFill>
                  <a:srgbClr val="000000"/>
                </a:solidFill>
              </a:rPr>
              <a:t>Margin (Calculated change in Payment)</a:t>
            </a:r>
          </a:p>
          <a:p>
            <a:pPr lvl="1"/>
            <a:r>
              <a:rPr lang="en-US" dirty="0" smtClean="0">
                <a:solidFill>
                  <a:srgbClr val="000000"/>
                </a:solidFill>
              </a:rPr>
              <a:t>Index (Usually a Treasury Bill Rate</a:t>
            </a:r>
            <a:r>
              <a:rPr lang="en-US" dirty="0" smtClean="0">
                <a:solidFill>
                  <a:srgbClr val="000000"/>
                </a:solidFill>
              </a:rPr>
              <a:t>)</a:t>
            </a:r>
          </a:p>
          <a:p>
            <a:pPr lvl="1"/>
            <a:r>
              <a:rPr lang="en-US" dirty="0" smtClean="0">
                <a:solidFill>
                  <a:srgbClr val="000000"/>
                </a:solidFill>
              </a:rPr>
              <a:t>Rate Cap (How high or low the rate can go </a:t>
            </a:r>
            <a:r>
              <a:rPr lang="en-US" smtClean="0">
                <a:solidFill>
                  <a:srgbClr val="000000"/>
                </a:solidFill>
              </a:rPr>
              <a:t>during a </a:t>
            </a:r>
            <a:r>
              <a:rPr lang="en-US" dirty="0" smtClean="0">
                <a:solidFill>
                  <a:srgbClr val="000000"/>
                </a:solidFill>
              </a:rPr>
              <a:t>period of time)</a:t>
            </a:r>
            <a:endParaRPr lang="en-US" dirty="0">
              <a:solidFill>
                <a:srgbClr val="000000"/>
              </a:solidFill>
            </a:endParaRPr>
          </a:p>
        </p:txBody>
      </p:sp>
      <p:sp>
        <p:nvSpPr>
          <p:cNvPr id="4" name="Slide Number Placeholder 3"/>
          <p:cNvSpPr>
            <a:spLocks noGrp="1"/>
          </p:cNvSpPr>
          <p:nvPr>
            <p:ph type="sldNum" sz="quarter" idx="12"/>
          </p:nvPr>
        </p:nvSpPr>
        <p:spPr/>
        <p:txBody>
          <a:bodyPr/>
          <a:lstStyle/>
          <a:p>
            <a:pPr>
              <a:defRPr/>
            </a:pPr>
            <a:fld id="{0D1F933F-CB5C-4713-B743-2979843C4F2D}" type="slidenum">
              <a:rPr lang="en-US" smtClean="0"/>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b="1" u="sng" dirty="0" smtClean="0">
                <a:solidFill>
                  <a:srgbClr val="000000"/>
                </a:solidFill>
              </a:rPr>
              <a:t>Internet/Identity Theft Scams</a:t>
            </a:r>
          </a:p>
        </p:txBody>
      </p:sp>
      <p:sp>
        <p:nvSpPr>
          <p:cNvPr id="3" name="Content Placeholder 2"/>
          <p:cNvSpPr>
            <a:spLocks noGrp="1"/>
          </p:cNvSpPr>
          <p:nvPr>
            <p:ph idx="1"/>
          </p:nvPr>
        </p:nvSpPr>
        <p:spPr>
          <a:xfrm>
            <a:off x="685800" y="1930400"/>
            <a:ext cx="5829300" cy="6299200"/>
          </a:xfrm>
        </p:spPr>
        <p:txBody>
          <a:bodyPr rtlCol="0">
            <a:normAutofit fontScale="92500"/>
          </a:bodyPr>
          <a:lstStyle/>
          <a:p>
            <a:pPr fontAlgn="auto">
              <a:spcAft>
                <a:spcPts val="0"/>
              </a:spcAft>
              <a:buFont typeface="Arial" pitchFamily="34" charset="0"/>
              <a:buChar char="•"/>
              <a:defRPr/>
            </a:pPr>
            <a:r>
              <a:rPr lang="en-US" sz="3600" dirty="0" smtClean="0">
                <a:solidFill>
                  <a:srgbClr val="000000"/>
                </a:solidFill>
              </a:rPr>
              <a:t>Mystery Shopper Scam</a:t>
            </a:r>
          </a:p>
          <a:p>
            <a:pPr fontAlgn="auto">
              <a:spcAft>
                <a:spcPts val="0"/>
              </a:spcAft>
              <a:buFont typeface="Arial" pitchFamily="34" charset="0"/>
              <a:buChar char="•"/>
              <a:defRPr/>
            </a:pPr>
            <a:r>
              <a:rPr lang="en-US" sz="3600" dirty="0" smtClean="0">
                <a:solidFill>
                  <a:srgbClr val="000000"/>
                </a:solidFill>
              </a:rPr>
              <a:t>Hit Man Scam</a:t>
            </a:r>
          </a:p>
          <a:p>
            <a:pPr fontAlgn="auto">
              <a:spcAft>
                <a:spcPts val="0"/>
              </a:spcAft>
              <a:buFont typeface="Arial" pitchFamily="34" charset="0"/>
              <a:buChar char="•"/>
              <a:defRPr/>
            </a:pPr>
            <a:r>
              <a:rPr lang="en-US" sz="3600" dirty="0" smtClean="0">
                <a:solidFill>
                  <a:srgbClr val="000000"/>
                </a:solidFill>
              </a:rPr>
              <a:t>Million Dollar Scam</a:t>
            </a:r>
          </a:p>
          <a:p>
            <a:pPr fontAlgn="auto">
              <a:spcAft>
                <a:spcPts val="0"/>
              </a:spcAft>
              <a:buFont typeface="Arial" pitchFamily="34" charset="0"/>
              <a:buChar char="•"/>
              <a:defRPr/>
            </a:pPr>
            <a:r>
              <a:rPr lang="en-US" sz="3600" dirty="0" smtClean="0">
                <a:solidFill>
                  <a:srgbClr val="000000"/>
                </a:solidFill>
              </a:rPr>
              <a:t>Grandparents Scam</a:t>
            </a:r>
          </a:p>
          <a:p>
            <a:pPr fontAlgn="auto">
              <a:spcAft>
                <a:spcPts val="0"/>
              </a:spcAft>
              <a:buFont typeface="Arial" pitchFamily="34" charset="0"/>
              <a:buChar char="•"/>
              <a:defRPr/>
            </a:pPr>
            <a:r>
              <a:rPr lang="en-US" sz="3600" dirty="0" smtClean="0">
                <a:solidFill>
                  <a:srgbClr val="000000"/>
                </a:solidFill>
              </a:rPr>
              <a:t>Military Wheels </a:t>
            </a:r>
          </a:p>
          <a:p>
            <a:pPr fontAlgn="auto">
              <a:spcAft>
                <a:spcPts val="0"/>
              </a:spcAft>
              <a:buFont typeface="Arial" pitchFamily="34" charset="0"/>
              <a:buChar char="•"/>
              <a:defRPr/>
            </a:pPr>
            <a:r>
              <a:rPr lang="en-US" sz="3600" dirty="0" smtClean="0">
                <a:solidFill>
                  <a:srgbClr val="000000"/>
                </a:solidFill>
              </a:rPr>
              <a:t>Jury Scam</a:t>
            </a:r>
          </a:p>
          <a:p>
            <a:pPr fontAlgn="auto">
              <a:spcAft>
                <a:spcPts val="0"/>
              </a:spcAft>
              <a:buFont typeface="Arial" pitchFamily="34" charset="0"/>
              <a:buChar char="•"/>
              <a:defRPr/>
            </a:pPr>
            <a:r>
              <a:rPr lang="en-US" sz="3600" dirty="0" smtClean="0">
                <a:solidFill>
                  <a:srgbClr val="000000"/>
                </a:solidFill>
              </a:rPr>
              <a:t>Border Bust </a:t>
            </a:r>
          </a:p>
          <a:p>
            <a:pPr fontAlgn="auto">
              <a:spcAft>
                <a:spcPts val="0"/>
              </a:spcAft>
              <a:buFont typeface="Arial" pitchFamily="34" charset="0"/>
              <a:buChar char="•"/>
              <a:defRPr/>
            </a:pPr>
            <a:r>
              <a:rPr lang="en-US" sz="3600" dirty="0" smtClean="0">
                <a:solidFill>
                  <a:srgbClr val="000000"/>
                </a:solidFill>
              </a:rPr>
              <a:t>FBI Scam</a:t>
            </a:r>
          </a:p>
          <a:p>
            <a:pPr fontAlgn="auto">
              <a:spcAft>
                <a:spcPts val="0"/>
              </a:spcAft>
              <a:buFont typeface="Arial" pitchFamily="34" charset="0"/>
              <a:buChar char="•"/>
              <a:defRPr/>
            </a:pPr>
            <a:r>
              <a:rPr lang="en-US" sz="3600" dirty="0" smtClean="0">
                <a:solidFill>
                  <a:srgbClr val="000000"/>
                </a:solidFill>
              </a:rPr>
              <a:t>Have something to sale scam</a:t>
            </a:r>
          </a:p>
        </p:txBody>
      </p:sp>
      <p:sp>
        <p:nvSpPr>
          <p:cNvPr id="4" name="Date Placeholder 3"/>
          <p:cNvSpPr>
            <a:spLocks noGrp="1"/>
          </p:cNvSpPr>
          <p:nvPr>
            <p:ph type="dt" sz="quarter" idx="10"/>
          </p:nvPr>
        </p:nvSpPr>
        <p:spPr/>
        <p:txBody>
          <a:bodyPr/>
          <a:lstStyle/>
          <a:p>
            <a:pPr>
              <a:defRPr/>
            </a:pPr>
            <a:fld id="{734641F0-1566-4EF7-8332-2CF45C252A14}" type="datetime1">
              <a:rPr lang="en-US"/>
              <a:pPr>
                <a:defRPr/>
              </a:pPr>
              <a:t>8/7/2009</a:t>
            </a:fld>
            <a:endParaRPr lang="en-US"/>
          </a:p>
        </p:txBody>
      </p:sp>
      <p:sp>
        <p:nvSpPr>
          <p:cNvPr id="5" name="Slide Number Placeholder 4"/>
          <p:cNvSpPr>
            <a:spLocks noGrp="1"/>
          </p:cNvSpPr>
          <p:nvPr>
            <p:ph type="sldNum" sz="quarter" idx="12"/>
          </p:nvPr>
        </p:nvSpPr>
        <p:spPr/>
        <p:txBody>
          <a:bodyPr/>
          <a:lstStyle/>
          <a:p>
            <a:pPr>
              <a:defRPr/>
            </a:pPr>
            <a:fld id="{4073F927-403E-4065-B833-F7E7E1364527}" type="slidenum">
              <a:rPr lang="en-US"/>
              <a:pPr>
                <a:defRPr/>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0000"/>
                </a:solidFill>
              </a:rPr>
              <a:t>How to reduce your exposure to Identity Theft?</a:t>
            </a:r>
            <a:endParaRPr lang="en-US" b="1" u="sng" dirty="0">
              <a:solidFill>
                <a:srgbClr val="000000"/>
              </a:solidFill>
            </a:endParaRPr>
          </a:p>
        </p:txBody>
      </p:sp>
      <p:sp>
        <p:nvSpPr>
          <p:cNvPr id="3" name="Content Placeholder 2"/>
          <p:cNvSpPr>
            <a:spLocks noGrp="1"/>
          </p:cNvSpPr>
          <p:nvPr>
            <p:ph idx="1"/>
          </p:nvPr>
        </p:nvSpPr>
        <p:spPr>
          <a:xfrm>
            <a:off x="342900" y="1981200"/>
            <a:ext cx="6172200" cy="5942013"/>
          </a:xfrm>
        </p:spPr>
        <p:txBody>
          <a:bodyPr/>
          <a:lstStyle/>
          <a:p>
            <a:r>
              <a:rPr lang="en-US" sz="2800" dirty="0" smtClean="0">
                <a:solidFill>
                  <a:srgbClr val="000000"/>
                </a:solidFill>
              </a:rPr>
              <a:t>Buy a shredder</a:t>
            </a:r>
          </a:p>
          <a:p>
            <a:r>
              <a:rPr lang="en-US" sz="2800" dirty="0" smtClean="0">
                <a:solidFill>
                  <a:srgbClr val="000000"/>
                </a:solidFill>
              </a:rPr>
              <a:t>Get a locking mailbox</a:t>
            </a:r>
          </a:p>
          <a:p>
            <a:r>
              <a:rPr lang="en-US" sz="2800" dirty="0" smtClean="0">
                <a:solidFill>
                  <a:srgbClr val="000000"/>
                </a:solidFill>
              </a:rPr>
              <a:t>Protect your outgoing mail</a:t>
            </a:r>
          </a:p>
          <a:p>
            <a:r>
              <a:rPr lang="en-US" sz="2800" dirty="0" smtClean="0">
                <a:solidFill>
                  <a:srgbClr val="000000"/>
                </a:solidFill>
              </a:rPr>
              <a:t>Keep track of your receipts</a:t>
            </a:r>
          </a:p>
          <a:p>
            <a:r>
              <a:rPr lang="en-US" sz="2800" dirty="0" smtClean="0">
                <a:solidFill>
                  <a:srgbClr val="000000"/>
                </a:solidFill>
              </a:rPr>
              <a:t>Keep financial documents under lock and key</a:t>
            </a:r>
          </a:p>
          <a:p>
            <a:r>
              <a:rPr lang="en-US" sz="2800" dirty="0" smtClean="0">
                <a:solidFill>
                  <a:srgbClr val="000000"/>
                </a:solidFill>
              </a:rPr>
              <a:t>Get stingy with your social security number</a:t>
            </a:r>
          </a:p>
          <a:p>
            <a:r>
              <a:rPr lang="en-US" sz="2800" dirty="0" smtClean="0">
                <a:solidFill>
                  <a:srgbClr val="000000"/>
                </a:solidFill>
              </a:rPr>
              <a:t>Know what is in your wallet. Never keep Social Security Card in your wallet</a:t>
            </a:r>
          </a:p>
          <a:p>
            <a:endParaRPr lang="en-US" sz="2800" dirty="0">
              <a:solidFill>
                <a:srgbClr val="000000"/>
              </a:solidFill>
            </a:endParaRPr>
          </a:p>
        </p:txBody>
      </p:sp>
      <p:sp>
        <p:nvSpPr>
          <p:cNvPr id="4" name="Slide Number Placeholder 3"/>
          <p:cNvSpPr>
            <a:spLocks noGrp="1"/>
          </p:cNvSpPr>
          <p:nvPr>
            <p:ph type="sldNum" sz="quarter" idx="12"/>
          </p:nvPr>
        </p:nvSpPr>
        <p:spPr/>
        <p:txBody>
          <a:bodyPr/>
          <a:lstStyle/>
          <a:p>
            <a:pPr>
              <a:defRPr/>
            </a:pPr>
            <a:fld id="{0D1F933F-CB5C-4713-B743-2979843C4F2D}" type="slidenum">
              <a:rPr lang="en-US" smtClean="0"/>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0000"/>
                </a:solidFill>
              </a:rPr>
              <a:t>How to reduce your exposure to Identity Theft?</a:t>
            </a:r>
            <a:endParaRPr lang="en-US" b="1" u="sng" dirty="0">
              <a:solidFill>
                <a:srgbClr val="000000"/>
              </a:solidFill>
            </a:endParaRPr>
          </a:p>
        </p:txBody>
      </p:sp>
      <p:sp>
        <p:nvSpPr>
          <p:cNvPr id="3" name="Content Placeholder 2"/>
          <p:cNvSpPr>
            <a:spLocks noGrp="1"/>
          </p:cNvSpPr>
          <p:nvPr>
            <p:ph idx="1"/>
          </p:nvPr>
        </p:nvSpPr>
        <p:spPr>
          <a:xfrm>
            <a:off x="342900" y="1981200"/>
            <a:ext cx="6172200" cy="5942013"/>
          </a:xfrm>
        </p:spPr>
        <p:txBody>
          <a:bodyPr/>
          <a:lstStyle/>
          <a:p>
            <a:r>
              <a:rPr lang="en-US" sz="2800" dirty="0" smtClean="0">
                <a:solidFill>
                  <a:srgbClr val="000000"/>
                </a:solidFill>
              </a:rPr>
              <a:t>Don’t let your debit or credit card out of your sight</a:t>
            </a:r>
          </a:p>
          <a:p>
            <a:r>
              <a:rPr lang="en-US" sz="2800" dirty="0" smtClean="0">
                <a:solidFill>
                  <a:srgbClr val="000000"/>
                </a:solidFill>
              </a:rPr>
              <a:t>Opt out of solicitations for credit cards</a:t>
            </a:r>
          </a:p>
          <a:p>
            <a:r>
              <a:rPr lang="en-US" sz="2800" dirty="0" smtClean="0">
                <a:solidFill>
                  <a:srgbClr val="000000"/>
                </a:solidFill>
              </a:rPr>
              <a:t>Don’t use cell phone or cordless phone to talk about financial matters</a:t>
            </a:r>
          </a:p>
          <a:p>
            <a:r>
              <a:rPr lang="en-US" sz="2800" dirty="0" smtClean="0">
                <a:solidFill>
                  <a:srgbClr val="000000"/>
                </a:solidFill>
              </a:rPr>
              <a:t>Monitor your yearly Social Security and credit card statements along with your credit report</a:t>
            </a:r>
          </a:p>
          <a:p>
            <a:r>
              <a:rPr lang="en-US" sz="2800" dirty="0" smtClean="0">
                <a:solidFill>
                  <a:srgbClr val="000000"/>
                </a:solidFill>
              </a:rPr>
              <a:t>Ask companies about their paper shredding policies</a:t>
            </a:r>
          </a:p>
          <a:p>
            <a:endParaRPr lang="en-US" sz="2800" dirty="0" smtClean="0">
              <a:solidFill>
                <a:srgbClr val="000000"/>
              </a:solidFill>
            </a:endParaRPr>
          </a:p>
          <a:p>
            <a:endParaRPr lang="en-US" sz="2800" dirty="0" smtClean="0">
              <a:solidFill>
                <a:srgbClr val="000000"/>
              </a:solidFill>
            </a:endParaRPr>
          </a:p>
        </p:txBody>
      </p:sp>
      <p:sp>
        <p:nvSpPr>
          <p:cNvPr id="4" name="Slide Number Placeholder 3"/>
          <p:cNvSpPr>
            <a:spLocks noGrp="1"/>
          </p:cNvSpPr>
          <p:nvPr>
            <p:ph type="sldNum" sz="quarter" idx="12"/>
          </p:nvPr>
        </p:nvSpPr>
        <p:spPr/>
        <p:txBody>
          <a:bodyPr/>
          <a:lstStyle/>
          <a:p>
            <a:pPr>
              <a:defRPr/>
            </a:pPr>
            <a:fld id="{0D1F933F-CB5C-4713-B743-2979843C4F2D}" type="slidenum">
              <a:rPr lang="en-US" smtClean="0"/>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788" y="290513"/>
            <a:ext cx="6183312" cy="1538287"/>
          </a:xfrm>
        </p:spPr>
        <p:txBody>
          <a:bodyPr/>
          <a:lstStyle/>
          <a:p>
            <a:r>
              <a:rPr lang="en-US" sz="4000" b="1" u="sng" dirty="0" smtClean="0">
                <a:solidFill>
                  <a:srgbClr val="000000"/>
                </a:solidFill>
                <a:effectLst>
                  <a:outerShdw blurRad="38100" dist="38100" dir="2700000" algn="tl">
                    <a:srgbClr val="000000">
                      <a:alpha val="43137"/>
                    </a:srgbClr>
                  </a:outerShdw>
                </a:effectLst>
              </a:rPr>
              <a:t>What if you are a victim of identity theft?</a:t>
            </a:r>
            <a:endParaRPr lang="en-US" sz="4000" b="1" u="sng" dirty="0">
              <a:solidFill>
                <a:srgbClr val="0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42900" y="1906587"/>
            <a:ext cx="6172200" cy="5942013"/>
          </a:xfrm>
        </p:spPr>
        <p:txBody>
          <a:bodyPr/>
          <a:lstStyle/>
          <a:p>
            <a:r>
              <a:rPr lang="en-US" sz="2800" dirty="0" smtClean="0">
                <a:solidFill>
                  <a:srgbClr val="000000"/>
                </a:solidFill>
              </a:rPr>
              <a:t>Keep good notes of everyone you talked to</a:t>
            </a:r>
          </a:p>
          <a:p>
            <a:r>
              <a:rPr lang="en-US" sz="2800" dirty="0" smtClean="0">
                <a:solidFill>
                  <a:srgbClr val="000000"/>
                </a:solidFill>
              </a:rPr>
              <a:t>Contact credit bureaus and creditors by phone and then follow up in writing (certified mail with return receipt requested</a:t>
            </a:r>
          </a:p>
          <a:p>
            <a:r>
              <a:rPr lang="en-US" sz="2800" dirty="0" smtClean="0">
                <a:solidFill>
                  <a:srgbClr val="000000"/>
                </a:solidFill>
              </a:rPr>
              <a:t>Contact police</a:t>
            </a:r>
          </a:p>
          <a:p>
            <a:r>
              <a:rPr lang="en-US" sz="2800" dirty="0" smtClean="0">
                <a:solidFill>
                  <a:srgbClr val="000000"/>
                </a:solidFill>
              </a:rPr>
              <a:t>Contact bank and check verification companies</a:t>
            </a:r>
          </a:p>
          <a:p>
            <a:r>
              <a:rPr lang="en-US" sz="2800" dirty="0" smtClean="0">
                <a:solidFill>
                  <a:srgbClr val="000000"/>
                </a:solidFill>
              </a:rPr>
              <a:t>Contact the collection agencies</a:t>
            </a:r>
          </a:p>
          <a:p>
            <a:r>
              <a:rPr lang="en-US" sz="2800" dirty="0" smtClean="0">
                <a:solidFill>
                  <a:srgbClr val="000000"/>
                </a:solidFill>
              </a:rPr>
              <a:t>Get legal help</a:t>
            </a:r>
          </a:p>
          <a:p>
            <a:r>
              <a:rPr lang="en-US" sz="2800" dirty="0" smtClean="0">
                <a:solidFill>
                  <a:srgbClr val="000000"/>
                </a:solidFill>
              </a:rPr>
              <a:t>Don’t give up and be persistent!</a:t>
            </a:r>
          </a:p>
          <a:p>
            <a:pPr>
              <a:buNone/>
            </a:pPr>
            <a:endParaRPr lang="en-US" sz="2800" dirty="0" smtClean="0">
              <a:solidFill>
                <a:srgbClr val="000000"/>
              </a:solidFill>
            </a:endParaRPr>
          </a:p>
          <a:p>
            <a:endParaRPr lang="en-US" sz="2800" dirty="0" smtClean="0">
              <a:solidFill>
                <a:srgbClr val="000000"/>
              </a:solidFill>
            </a:endParaRPr>
          </a:p>
        </p:txBody>
      </p:sp>
      <p:sp>
        <p:nvSpPr>
          <p:cNvPr id="4" name="Slide Number Placeholder 3"/>
          <p:cNvSpPr>
            <a:spLocks noGrp="1"/>
          </p:cNvSpPr>
          <p:nvPr>
            <p:ph type="sldNum" sz="quarter" idx="12"/>
          </p:nvPr>
        </p:nvSpPr>
        <p:spPr/>
        <p:txBody>
          <a:bodyPr/>
          <a:lstStyle/>
          <a:p>
            <a:pPr>
              <a:defRPr/>
            </a:pPr>
            <a:fld id="{0D1F933F-CB5C-4713-B743-2979843C4F2D}"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42900" y="363538"/>
            <a:ext cx="6515100" cy="1549400"/>
          </a:xfrm>
        </p:spPr>
        <p:txBody>
          <a:bodyPr/>
          <a:lstStyle/>
          <a:p>
            <a:r>
              <a:rPr lang="en-US" sz="4000" dirty="0" smtClean="0">
                <a:solidFill>
                  <a:srgbClr val="000000"/>
                </a:solidFill>
              </a:rPr>
              <a:t>Contact Information</a:t>
            </a:r>
            <a:endParaRPr lang="en-US" sz="4000" dirty="0">
              <a:solidFill>
                <a:srgbClr val="000000"/>
              </a:solidFill>
            </a:endParaRPr>
          </a:p>
        </p:txBody>
      </p:sp>
      <p:pic>
        <p:nvPicPr>
          <p:cNvPr id="8" name="Content Placeholder 7" descr="Document (3).jpg"/>
          <p:cNvPicPr>
            <a:picLocks noGrp="1" noChangeAspect="1"/>
          </p:cNvPicPr>
          <p:nvPr>
            <p:ph idx="1"/>
          </p:nvPr>
        </p:nvPicPr>
        <p:blipFill>
          <a:blip r:embed="rId2" cstate="print"/>
          <a:stretch>
            <a:fillRect/>
          </a:stretch>
        </p:blipFill>
        <p:spPr>
          <a:xfrm>
            <a:off x="4175760" y="2971801"/>
            <a:ext cx="2377440" cy="3402823"/>
          </a:xfrm>
        </p:spPr>
      </p:pic>
      <p:sp>
        <p:nvSpPr>
          <p:cNvPr id="7" name="Text Placeholder 6"/>
          <p:cNvSpPr>
            <a:spLocks noGrp="1"/>
          </p:cNvSpPr>
          <p:nvPr>
            <p:ph type="body" sz="half" idx="2"/>
          </p:nvPr>
        </p:nvSpPr>
        <p:spPr>
          <a:xfrm>
            <a:off x="342900" y="1912938"/>
            <a:ext cx="3924300" cy="6254750"/>
          </a:xfrm>
        </p:spPr>
        <p:txBody>
          <a:bodyPr/>
          <a:lstStyle/>
          <a:p>
            <a:endParaRPr lang="en-US" dirty="0" smtClean="0"/>
          </a:p>
          <a:p>
            <a:endParaRPr lang="en-US" dirty="0" smtClean="0"/>
          </a:p>
          <a:p>
            <a:r>
              <a:rPr lang="en-US" sz="2600" dirty="0" smtClean="0">
                <a:solidFill>
                  <a:srgbClr val="000000"/>
                </a:solidFill>
              </a:rPr>
              <a:t>Patrick I. Gaydon</a:t>
            </a:r>
          </a:p>
          <a:p>
            <a:r>
              <a:rPr lang="en-US" sz="2600" dirty="0" smtClean="0">
                <a:solidFill>
                  <a:srgbClr val="000000"/>
                </a:solidFill>
              </a:rPr>
              <a:t>MetLife Home Loans</a:t>
            </a:r>
          </a:p>
          <a:p>
            <a:r>
              <a:rPr lang="en-US" sz="2600" dirty="0" smtClean="0">
                <a:solidFill>
                  <a:srgbClr val="000000"/>
                </a:solidFill>
              </a:rPr>
              <a:t>55 Westport Plaza Suite 755</a:t>
            </a:r>
          </a:p>
          <a:p>
            <a:r>
              <a:rPr lang="en-US" sz="2600" dirty="0" smtClean="0">
                <a:solidFill>
                  <a:srgbClr val="000000"/>
                </a:solidFill>
              </a:rPr>
              <a:t>St. Louis, Missouri  63146</a:t>
            </a:r>
          </a:p>
          <a:p>
            <a:endParaRPr lang="en-US" sz="2600" dirty="0" smtClean="0">
              <a:solidFill>
                <a:srgbClr val="000000"/>
              </a:solidFill>
            </a:endParaRPr>
          </a:p>
          <a:p>
            <a:r>
              <a:rPr lang="en-US" sz="2600" dirty="0" smtClean="0">
                <a:solidFill>
                  <a:srgbClr val="000000"/>
                </a:solidFill>
              </a:rPr>
              <a:t>314-283-7550 ©</a:t>
            </a:r>
          </a:p>
          <a:p>
            <a:r>
              <a:rPr lang="en-US" sz="2600" dirty="0" smtClean="0">
                <a:solidFill>
                  <a:srgbClr val="000000"/>
                </a:solidFill>
              </a:rPr>
              <a:t>314-275-1411 (o</a:t>
            </a:r>
            <a:r>
              <a:rPr lang="en-US" sz="2600" dirty="0" smtClean="0">
                <a:solidFill>
                  <a:srgbClr val="000000"/>
                </a:solidFill>
              </a:rPr>
              <a:t>)</a:t>
            </a:r>
          </a:p>
          <a:p>
            <a:r>
              <a:rPr lang="en-US" sz="2600" dirty="0" smtClean="0">
                <a:solidFill>
                  <a:srgbClr val="000000"/>
                </a:solidFill>
                <a:hlinkClick r:id="rId3"/>
              </a:rPr>
              <a:t>pgaydon@metlife.com</a:t>
            </a:r>
            <a:r>
              <a:rPr lang="en-US" sz="2600" dirty="0" smtClean="0">
                <a:solidFill>
                  <a:srgbClr val="000000"/>
                </a:solidFill>
              </a:rPr>
              <a:t> or japp04@sbcglobal.net</a:t>
            </a:r>
            <a:endParaRPr lang="en-US" sz="2600" dirty="0">
              <a:solidFill>
                <a:srgbClr val="000000"/>
              </a:solidFill>
            </a:endParaRPr>
          </a:p>
        </p:txBody>
      </p:sp>
      <p:sp>
        <p:nvSpPr>
          <p:cNvPr id="4" name="Slide Number Placeholder 3"/>
          <p:cNvSpPr>
            <a:spLocks noGrp="1"/>
          </p:cNvSpPr>
          <p:nvPr>
            <p:ph type="sldNum" sz="quarter" idx="12"/>
          </p:nvPr>
        </p:nvSpPr>
        <p:spPr/>
        <p:txBody>
          <a:bodyPr/>
          <a:lstStyle/>
          <a:p>
            <a:pPr>
              <a:defRPr/>
            </a:pPr>
            <a:fld id="{0D1F933F-CB5C-4713-B743-2979843C4F2D}" type="slidenum">
              <a:rPr lang="en-US" smtClean="0"/>
              <a:pPr>
                <a:defRPr/>
              </a:pPr>
              <a:t>27</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A42329C6-A2C3-4206-BD6F-2E0D7B701265}" type="slidenum">
              <a:rPr lang="en-US"/>
              <a:pPr>
                <a:defRPr/>
              </a:pPr>
              <a:t>3</a:t>
            </a:fld>
            <a:endParaRPr lang="en-US"/>
          </a:p>
        </p:txBody>
      </p:sp>
      <p:sp>
        <p:nvSpPr>
          <p:cNvPr id="5122" name="Rectangle 2"/>
          <p:cNvSpPr>
            <a:spLocks noGrp="1" noChangeArrowheads="1"/>
          </p:cNvSpPr>
          <p:nvPr>
            <p:ph type="title"/>
          </p:nvPr>
        </p:nvSpPr>
        <p:spPr/>
        <p:txBody>
          <a:bodyPr/>
          <a:lstStyle/>
          <a:p>
            <a:pPr eaLnBrk="1" hangingPunct="1">
              <a:defRPr/>
            </a:pPr>
            <a:r>
              <a:rPr lang="en-US" b="1" u="sng" dirty="0" smtClean="0">
                <a:solidFill>
                  <a:srgbClr val="000000"/>
                </a:solidFill>
              </a:rPr>
              <a:t>What is a Credit Score (FICO)?</a:t>
            </a:r>
          </a:p>
        </p:txBody>
      </p:sp>
      <p:sp>
        <p:nvSpPr>
          <p:cNvPr id="6148" name="Rectangle 3"/>
          <p:cNvSpPr>
            <a:spLocks noGrp="1" noChangeArrowheads="1"/>
          </p:cNvSpPr>
          <p:nvPr>
            <p:ph type="body" idx="1"/>
          </p:nvPr>
        </p:nvSpPr>
        <p:spPr/>
        <p:txBody>
          <a:bodyPr/>
          <a:lstStyle/>
          <a:p>
            <a:pPr eaLnBrk="1" hangingPunct="1">
              <a:buFontTx/>
              <a:buNone/>
            </a:pPr>
            <a:endParaRPr lang="en-US" dirty="0" smtClean="0"/>
          </a:p>
          <a:p>
            <a:pPr eaLnBrk="1" hangingPunct="1">
              <a:buFontTx/>
              <a:buNone/>
            </a:pPr>
            <a:r>
              <a:rPr lang="en-US" dirty="0" smtClean="0"/>
              <a:t>	</a:t>
            </a:r>
            <a:r>
              <a:rPr lang="en-US" sz="3600" dirty="0" smtClean="0">
                <a:solidFill>
                  <a:srgbClr val="000000"/>
                </a:solidFill>
                <a:latin typeface="Times New Roman" pitchFamily="18" charset="0"/>
              </a:rPr>
              <a:t>Mathematical equation (number) between 300-850 that gives a lender a snapshot in time to help them decide whether or not they are going to loan you the money and how likely you are to pay them back</a:t>
            </a:r>
            <a:r>
              <a:rPr lang="en-US" dirty="0" smtClean="0">
                <a:solidFill>
                  <a:srgbClr val="000000"/>
                </a:solidFill>
                <a:latin typeface="Times New Roman" pitchFamily="18" charset="0"/>
              </a:rPr>
              <a:t>.</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b="1" u="sng" dirty="0" smtClean="0">
                <a:solidFill>
                  <a:srgbClr val="000000"/>
                </a:solidFill>
              </a:rPr>
              <a:t>Annual Percentage Rate</a:t>
            </a:r>
          </a:p>
        </p:txBody>
      </p:sp>
      <p:sp>
        <p:nvSpPr>
          <p:cNvPr id="3" name="Content Placeholder 2"/>
          <p:cNvSpPr>
            <a:spLocks noGrp="1"/>
          </p:cNvSpPr>
          <p:nvPr>
            <p:ph idx="1"/>
          </p:nvPr>
        </p:nvSpPr>
        <p:spPr>
          <a:xfrm>
            <a:off x="0" y="2133601"/>
            <a:ext cx="6858000" cy="6034617"/>
          </a:xfrm>
        </p:spPr>
        <p:txBody>
          <a:bodyPr rtlCol="0">
            <a:normAutofit/>
          </a:bodyPr>
          <a:lstStyle/>
          <a:p>
            <a:pPr fontAlgn="auto">
              <a:spcAft>
                <a:spcPts val="0"/>
              </a:spcAft>
              <a:buFont typeface="Arial" pitchFamily="34" charset="0"/>
              <a:buChar char="•"/>
              <a:defRPr/>
            </a:pPr>
            <a:r>
              <a:rPr lang="en-US" dirty="0" smtClean="0">
                <a:solidFill>
                  <a:srgbClr val="000000"/>
                </a:solidFill>
              </a:rPr>
              <a:t>Annual Percentage Rate (APR)- Yearly interest of a loan taking into account one-time fees and standardizing the way the rate is expressed. In other words the APR is the total cost of credit to the consumer, expressed as an annual percentage of the amount of credit granted.  </a:t>
            </a:r>
          </a:p>
        </p:txBody>
      </p:sp>
      <p:sp>
        <p:nvSpPr>
          <p:cNvPr id="4" name="Date Placeholder 3"/>
          <p:cNvSpPr>
            <a:spLocks noGrp="1"/>
          </p:cNvSpPr>
          <p:nvPr>
            <p:ph type="dt" sz="quarter" idx="10"/>
          </p:nvPr>
        </p:nvSpPr>
        <p:spPr/>
        <p:txBody>
          <a:bodyPr/>
          <a:lstStyle/>
          <a:p>
            <a:pPr>
              <a:defRPr/>
            </a:pPr>
            <a:fld id="{734641F0-1566-4EF7-8332-2CF45C252A14}" type="datetime1">
              <a:rPr lang="en-US"/>
              <a:pPr>
                <a:defRPr/>
              </a:pPr>
              <a:t>8/7/2009</a:t>
            </a:fld>
            <a:endParaRPr lang="en-US"/>
          </a:p>
        </p:txBody>
      </p:sp>
      <p:sp>
        <p:nvSpPr>
          <p:cNvPr id="5" name="Slide Number Placeholder 4"/>
          <p:cNvSpPr>
            <a:spLocks noGrp="1"/>
          </p:cNvSpPr>
          <p:nvPr>
            <p:ph type="sldNum" sz="quarter" idx="12"/>
          </p:nvPr>
        </p:nvSpPr>
        <p:spPr/>
        <p:txBody>
          <a:bodyPr/>
          <a:lstStyle/>
          <a:p>
            <a:pPr>
              <a:defRPr/>
            </a:pPr>
            <a:fld id="{74CACC90-4561-45E2-ACA3-7FB76777E6F1}" type="slidenum">
              <a:rPr lang="en-US"/>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0000"/>
                </a:solidFill>
              </a:rPr>
              <a:t>Regulation Z Changes (APR</a:t>
            </a:r>
            <a:r>
              <a:rPr lang="en-US" dirty="0" smtClean="0">
                <a:solidFill>
                  <a:srgbClr val="000000"/>
                </a:solidFill>
              </a:rPr>
              <a:t>)</a:t>
            </a:r>
            <a:endParaRPr lang="en-US" dirty="0">
              <a:solidFill>
                <a:srgbClr val="000000"/>
              </a:solidFill>
            </a:endParaRPr>
          </a:p>
        </p:txBody>
      </p:sp>
      <p:sp>
        <p:nvSpPr>
          <p:cNvPr id="3" name="Content Placeholder 2"/>
          <p:cNvSpPr>
            <a:spLocks noGrp="1"/>
          </p:cNvSpPr>
          <p:nvPr>
            <p:ph idx="1"/>
          </p:nvPr>
        </p:nvSpPr>
        <p:spPr/>
        <p:txBody>
          <a:bodyPr/>
          <a:lstStyle/>
          <a:p>
            <a:r>
              <a:rPr lang="en-US" dirty="0" smtClean="0">
                <a:solidFill>
                  <a:srgbClr val="000000"/>
                </a:solidFill>
              </a:rPr>
              <a:t>TIL must be mailed within 3 business days.</a:t>
            </a:r>
          </a:p>
          <a:p>
            <a:r>
              <a:rPr lang="en-US" dirty="0" smtClean="0">
                <a:solidFill>
                  <a:srgbClr val="000000"/>
                </a:solidFill>
              </a:rPr>
              <a:t>No payment for fees for services accepted until after 4</a:t>
            </a:r>
            <a:r>
              <a:rPr lang="en-US" baseline="30000" dirty="0" smtClean="0">
                <a:solidFill>
                  <a:srgbClr val="000000"/>
                </a:solidFill>
              </a:rPr>
              <a:t>th</a:t>
            </a:r>
            <a:r>
              <a:rPr lang="en-US" dirty="0" smtClean="0">
                <a:solidFill>
                  <a:srgbClr val="000000"/>
                </a:solidFill>
              </a:rPr>
              <a:t> business day</a:t>
            </a:r>
          </a:p>
          <a:p>
            <a:r>
              <a:rPr lang="en-US" dirty="0" smtClean="0">
                <a:solidFill>
                  <a:srgbClr val="000000"/>
                </a:solidFill>
              </a:rPr>
              <a:t>Cannot close loan for 7 business days after the initial disclosure</a:t>
            </a:r>
          </a:p>
          <a:p>
            <a:r>
              <a:rPr lang="en-US" dirty="0" smtClean="0">
                <a:solidFill>
                  <a:srgbClr val="000000"/>
                </a:solidFill>
              </a:rPr>
              <a:t>If APR changes by .125% from original disclosures must re-disclose and time starts over again.</a:t>
            </a:r>
            <a:endParaRPr lang="en-US" dirty="0">
              <a:solidFill>
                <a:srgbClr val="000000"/>
              </a:solidFill>
            </a:endParaRPr>
          </a:p>
        </p:txBody>
      </p:sp>
      <p:sp>
        <p:nvSpPr>
          <p:cNvPr id="4" name="Slide Number Placeholder 3"/>
          <p:cNvSpPr>
            <a:spLocks noGrp="1"/>
          </p:cNvSpPr>
          <p:nvPr>
            <p:ph type="sldNum" sz="quarter" idx="12"/>
          </p:nvPr>
        </p:nvSpPr>
        <p:spPr/>
        <p:txBody>
          <a:bodyPr/>
          <a:lstStyle/>
          <a:p>
            <a:pPr>
              <a:defRPr/>
            </a:pPr>
            <a:fld id="{0D1F933F-CB5C-4713-B743-2979843C4F2D}"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788" y="290513"/>
            <a:ext cx="6183312" cy="1157287"/>
          </a:xfrm>
        </p:spPr>
        <p:txBody>
          <a:bodyPr/>
          <a:lstStyle/>
          <a:p>
            <a:r>
              <a:rPr lang="en-US" b="1" u="sng" dirty="0" smtClean="0">
                <a:solidFill>
                  <a:srgbClr val="000000"/>
                </a:solidFill>
              </a:rPr>
              <a:t>Social Security Numbers</a:t>
            </a:r>
            <a:endParaRPr lang="en-US" b="1" u="sng" dirty="0">
              <a:solidFill>
                <a:srgbClr val="000000"/>
              </a:solidFill>
            </a:endParaRPr>
          </a:p>
        </p:txBody>
      </p:sp>
      <p:sp>
        <p:nvSpPr>
          <p:cNvPr id="3" name="Content Placeholder 2"/>
          <p:cNvSpPr>
            <a:spLocks noGrp="1"/>
          </p:cNvSpPr>
          <p:nvPr>
            <p:ph idx="1"/>
          </p:nvPr>
        </p:nvSpPr>
        <p:spPr>
          <a:xfrm>
            <a:off x="342900" y="1447800"/>
            <a:ext cx="6172200" cy="7010400"/>
          </a:xfrm>
        </p:spPr>
        <p:txBody>
          <a:bodyPr/>
          <a:lstStyle/>
          <a:p>
            <a:r>
              <a:rPr lang="en-US" sz="2400" dirty="0" smtClean="0">
                <a:solidFill>
                  <a:srgbClr val="000000"/>
                </a:solidFill>
              </a:rPr>
              <a:t>Social Security Numbers first were issued in November 24, 1936. The first person receive the card was John David Sweeney, Jr. The person with the lowest number was Grace D. Owen with the #001-01-0001.</a:t>
            </a:r>
          </a:p>
          <a:p>
            <a:r>
              <a:rPr lang="en-US" sz="2400" dirty="0" smtClean="0">
                <a:solidFill>
                  <a:srgbClr val="000000"/>
                </a:solidFill>
              </a:rPr>
              <a:t>Original purpose was to track individuals account in Social Security Administration</a:t>
            </a:r>
          </a:p>
          <a:p>
            <a:r>
              <a:rPr lang="en-US" sz="2400" dirty="0" smtClean="0">
                <a:solidFill>
                  <a:srgbClr val="000000"/>
                </a:solidFill>
              </a:rPr>
              <a:t>Now used for tax purposes.  All individuals at birth get SS#.</a:t>
            </a:r>
          </a:p>
          <a:p>
            <a:r>
              <a:rPr lang="en-US" sz="2400" dirty="0" smtClean="0">
                <a:solidFill>
                  <a:srgbClr val="000000"/>
                </a:solidFill>
              </a:rPr>
              <a:t>There is no law that requires a U.S. citizen to obtain a SS# to work.</a:t>
            </a:r>
          </a:p>
          <a:p>
            <a:r>
              <a:rPr lang="en-US" sz="2400" dirty="0" smtClean="0">
                <a:solidFill>
                  <a:srgbClr val="000000"/>
                </a:solidFill>
              </a:rPr>
              <a:t>Before 1973, SS# were issued at selected post offices. Now come from a central location (Baltimore, MD)</a:t>
            </a:r>
          </a:p>
          <a:p>
            <a:endParaRPr lang="en-US" sz="2400" dirty="0" smtClean="0">
              <a:solidFill>
                <a:srgbClr val="000000"/>
              </a:solidFill>
            </a:endParaRPr>
          </a:p>
          <a:p>
            <a:endParaRPr lang="en-US" sz="2400" dirty="0">
              <a:solidFill>
                <a:srgbClr val="000000"/>
              </a:solidFill>
            </a:endParaRPr>
          </a:p>
        </p:txBody>
      </p:sp>
      <p:sp>
        <p:nvSpPr>
          <p:cNvPr id="4" name="Slide Number Placeholder 3"/>
          <p:cNvSpPr>
            <a:spLocks noGrp="1"/>
          </p:cNvSpPr>
          <p:nvPr>
            <p:ph type="sldNum" sz="quarter" idx="12"/>
          </p:nvPr>
        </p:nvSpPr>
        <p:spPr/>
        <p:txBody>
          <a:bodyPr/>
          <a:lstStyle/>
          <a:p>
            <a:pPr>
              <a:defRPr/>
            </a:pPr>
            <a:fld id="{0D1F933F-CB5C-4713-B743-2979843C4F2D}"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788" y="138113"/>
            <a:ext cx="6183312" cy="1385887"/>
          </a:xfrm>
        </p:spPr>
        <p:txBody>
          <a:bodyPr/>
          <a:lstStyle/>
          <a:p>
            <a:r>
              <a:rPr lang="en-US" b="1" u="sng" dirty="0" smtClean="0">
                <a:solidFill>
                  <a:srgbClr val="000000"/>
                </a:solidFill>
                <a:effectLst/>
              </a:rPr>
              <a:t>Structure of Social Security Number</a:t>
            </a:r>
            <a:endParaRPr lang="en-US" b="1" u="sng" dirty="0">
              <a:solidFill>
                <a:srgbClr val="000000"/>
              </a:solidFill>
              <a:effectLst/>
            </a:endParaRPr>
          </a:p>
        </p:txBody>
      </p:sp>
      <p:sp>
        <p:nvSpPr>
          <p:cNvPr id="3" name="Content Placeholder 2"/>
          <p:cNvSpPr>
            <a:spLocks noGrp="1"/>
          </p:cNvSpPr>
          <p:nvPr>
            <p:ph idx="1"/>
          </p:nvPr>
        </p:nvSpPr>
        <p:spPr>
          <a:xfrm>
            <a:off x="342900" y="1600200"/>
            <a:ext cx="6172200" cy="6475413"/>
          </a:xfrm>
        </p:spPr>
        <p:txBody>
          <a:bodyPr/>
          <a:lstStyle/>
          <a:p>
            <a:r>
              <a:rPr lang="en-US" sz="2400" dirty="0" smtClean="0">
                <a:solidFill>
                  <a:srgbClr val="000000"/>
                </a:solidFill>
              </a:rPr>
              <a:t>Numbers start from Northeast to Southwest including US territories.</a:t>
            </a:r>
          </a:p>
          <a:p>
            <a:r>
              <a:rPr lang="en-US" sz="2400" dirty="0" smtClean="0">
                <a:solidFill>
                  <a:srgbClr val="000000"/>
                </a:solidFill>
              </a:rPr>
              <a:t>First 3 numbers (area number). Based on zip code on the application. Missouri:486-500; Illinois:318-361.</a:t>
            </a:r>
          </a:p>
          <a:p>
            <a:r>
              <a:rPr lang="en-US" sz="2400" dirty="0" smtClean="0">
                <a:solidFill>
                  <a:srgbClr val="000000"/>
                </a:solidFill>
              </a:rPr>
              <a:t>Next 2 represents group number.  Used for orderly distribution.  Odd 01-09; Even 10-98; Even 02-08.</a:t>
            </a:r>
          </a:p>
          <a:p>
            <a:r>
              <a:rPr lang="en-US" sz="2400" dirty="0" smtClean="0">
                <a:solidFill>
                  <a:srgbClr val="000000"/>
                </a:solidFill>
              </a:rPr>
              <a:t>Last 4 numbers represent serial numbers 0001-9999.</a:t>
            </a:r>
          </a:p>
          <a:p>
            <a:r>
              <a:rPr lang="en-US" sz="2400" dirty="0" smtClean="0">
                <a:solidFill>
                  <a:srgbClr val="000000"/>
                </a:solidFill>
              </a:rPr>
              <a:t>Numbers not used: 000-00-0000; numbers 666-66-6666 and 987-65-4320 to 987-65-4329.</a:t>
            </a:r>
            <a:endParaRPr lang="en-US" sz="2400" dirty="0">
              <a:solidFill>
                <a:srgbClr val="000000"/>
              </a:solidFill>
            </a:endParaRPr>
          </a:p>
        </p:txBody>
      </p:sp>
      <p:sp>
        <p:nvSpPr>
          <p:cNvPr id="4" name="Slide Number Placeholder 3"/>
          <p:cNvSpPr>
            <a:spLocks noGrp="1"/>
          </p:cNvSpPr>
          <p:nvPr>
            <p:ph type="sldNum" sz="quarter" idx="12"/>
          </p:nvPr>
        </p:nvSpPr>
        <p:spPr/>
        <p:txBody>
          <a:bodyPr/>
          <a:lstStyle/>
          <a:p>
            <a:pPr>
              <a:defRPr/>
            </a:pPr>
            <a:fld id="{0D1F933F-CB5C-4713-B743-2979843C4F2D}"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4F3C9C1D-25FB-4634-8ED2-45A903CF70C4}" type="slidenum">
              <a:rPr lang="en-US"/>
              <a:pPr>
                <a:defRPr/>
              </a:pPr>
              <a:t>8</a:t>
            </a:fld>
            <a:endParaRPr lang="en-US"/>
          </a:p>
        </p:txBody>
      </p:sp>
      <p:sp>
        <p:nvSpPr>
          <p:cNvPr id="70658" name="Rectangle 2"/>
          <p:cNvSpPr>
            <a:spLocks noGrp="1" noChangeArrowheads="1"/>
          </p:cNvSpPr>
          <p:nvPr>
            <p:ph type="title"/>
          </p:nvPr>
        </p:nvSpPr>
        <p:spPr>
          <a:xfrm>
            <a:off x="331788" y="138113"/>
            <a:ext cx="6183312" cy="1309687"/>
          </a:xfrm>
        </p:spPr>
        <p:txBody>
          <a:bodyPr/>
          <a:lstStyle/>
          <a:p>
            <a:pPr eaLnBrk="1" hangingPunct="1">
              <a:defRPr/>
            </a:pPr>
            <a:r>
              <a:rPr lang="en-US" b="1" u="sng" dirty="0" smtClean="0">
                <a:solidFill>
                  <a:srgbClr val="000000"/>
                </a:solidFill>
              </a:rPr>
              <a:t>10 Myths about Credit Report</a:t>
            </a:r>
          </a:p>
        </p:txBody>
      </p:sp>
      <p:sp>
        <p:nvSpPr>
          <p:cNvPr id="70659" name="Rectangle 3"/>
          <p:cNvSpPr>
            <a:spLocks noGrp="1" noChangeArrowheads="1"/>
          </p:cNvSpPr>
          <p:nvPr>
            <p:ph type="body" idx="1"/>
          </p:nvPr>
        </p:nvSpPr>
        <p:spPr>
          <a:xfrm>
            <a:off x="381000" y="1600200"/>
            <a:ext cx="6134100" cy="7162800"/>
          </a:xfrm>
        </p:spPr>
        <p:txBody>
          <a:bodyPr>
            <a:normAutofit/>
          </a:bodyPr>
          <a:lstStyle/>
          <a:p>
            <a:pPr marL="457200" indent="-457200" eaLnBrk="1" hangingPunct="1">
              <a:buFont typeface="+mj-lt"/>
              <a:buAutoNum type="arabicParenR"/>
            </a:pPr>
            <a:r>
              <a:rPr lang="en-US" sz="2400" dirty="0" smtClean="0">
                <a:solidFill>
                  <a:srgbClr val="000000"/>
                </a:solidFill>
                <a:latin typeface="Times New Roman" pitchFamily="18" charset="0"/>
              </a:rPr>
              <a:t>“</a:t>
            </a:r>
            <a:r>
              <a:rPr lang="en-US" dirty="0" smtClean="0">
                <a:solidFill>
                  <a:srgbClr val="000000"/>
                </a:solidFill>
                <a:latin typeface="Times New Roman" pitchFamily="18" charset="0"/>
              </a:rPr>
              <a:t>Close out accounts with zero balances.”</a:t>
            </a:r>
          </a:p>
          <a:p>
            <a:pPr marL="514350" indent="-514350" eaLnBrk="1" hangingPunct="1">
              <a:buFont typeface="+mj-lt"/>
              <a:buAutoNum type="arabicParenR"/>
            </a:pPr>
            <a:r>
              <a:rPr lang="en-US" dirty="0" smtClean="0">
                <a:solidFill>
                  <a:srgbClr val="000000"/>
                </a:solidFill>
                <a:latin typeface="Times New Roman" pitchFamily="18" charset="0"/>
              </a:rPr>
              <a:t>“Shopping for the best rate will hurt my score.”</a:t>
            </a:r>
          </a:p>
          <a:p>
            <a:pPr marL="514350" indent="-514350" eaLnBrk="1" hangingPunct="1">
              <a:buFont typeface="+mj-lt"/>
              <a:buAutoNum type="arabicParenR"/>
            </a:pPr>
            <a:r>
              <a:rPr lang="en-US" dirty="0" smtClean="0">
                <a:solidFill>
                  <a:srgbClr val="000000"/>
                </a:solidFill>
                <a:latin typeface="Times New Roman" pitchFamily="18" charset="0"/>
              </a:rPr>
              <a:t>“If I filed bankruptcy I will not be able to get a home or credit.”</a:t>
            </a:r>
          </a:p>
          <a:p>
            <a:pPr marL="514350" indent="-514350" eaLnBrk="1" hangingPunct="1">
              <a:buFont typeface="+mj-lt"/>
              <a:buAutoNum type="arabicParenR"/>
            </a:pPr>
            <a:r>
              <a:rPr lang="en-US" dirty="0" smtClean="0">
                <a:solidFill>
                  <a:srgbClr val="000000"/>
                </a:solidFill>
                <a:latin typeface="Times New Roman" pitchFamily="18" charset="0"/>
              </a:rPr>
              <a:t>“I have no credit on the credit report, therefore I have no credit.”</a:t>
            </a:r>
          </a:p>
          <a:p>
            <a:pPr marL="514350" indent="-514350" eaLnBrk="1" hangingPunct="1">
              <a:buFont typeface="+mj-lt"/>
              <a:buAutoNum type="arabicParenR"/>
            </a:pPr>
            <a:r>
              <a:rPr lang="en-US" dirty="0" smtClean="0">
                <a:solidFill>
                  <a:srgbClr val="000000"/>
                </a:solidFill>
                <a:latin typeface="Times New Roman" pitchFamily="18" charset="0"/>
              </a:rPr>
              <a:t>“You can hurt your score by checking your own credit report.”</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70658"/>
                                        </p:tgtEl>
                                        <p:attrNameLst>
                                          <p:attrName>style.visibility</p:attrName>
                                        </p:attrNameLst>
                                      </p:cBhvr>
                                      <p:to>
                                        <p:strVal val="visible"/>
                                      </p:to>
                                    </p:set>
                                    <p:animEffect transition="in" filter="fade">
                                      <p:cBhvr>
                                        <p:cTn id="7" dur="1000"/>
                                        <p:tgtEl>
                                          <p:spTgt spid="70658"/>
                                        </p:tgtEl>
                                      </p:cBhvr>
                                    </p:animEffect>
                                    <p:anim calcmode="lin" valueType="num">
                                      <p:cBhvr>
                                        <p:cTn id="8" dur="1000" fill="hold"/>
                                        <p:tgtEl>
                                          <p:spTgt spid="70658"/>
                                        </p:tgtEl>
                                        <p:attrNameLst>
                                          <p:attrName>ppt_x</p:attrName>
                                        </p:attrNameLst>
                                      </p:cBhvr>
                                      <p:tavLst>
                                        <p:tav tm="0">
                                          <p:val>
                                            <p:strVal val="#ppt_x"/>
                                          </p:val>
                                        </p:tav>
                                        <p:tav tm="100000">
                                          <p:val>
                                            <p:strVal val="#ppt_x"/>
                                          </p:val>
                                        </p:tav>
                                      </p:tavLst>
                                    </p:anim>
                                    <p:anim calcmode="lin" valueType="num">
                                      <p:cBhvr>
                                        <p:cTn id="9" dur="898" decel="100000" fill="hold"/>
                                        <p:tgtEl>
                                          <p:spTgt spid="70658"/>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70658"/>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70659">
                                            <p:txEl>
                                              <p:pRg st="0" end="0"/>
                                            </p:txEl>
                                          </p:spTgt>
                                        </p:tgtEl>
                                        <p:attrNameLst>
                                          <p:attrName>style.visibility</p:attrName>
                                        </p:attrNameLst>
                                      </p:cBhvr>
                                      <p:to>
                                        <p:strVal val="visible"/>
                                      </p:to>
                                    </p:set>
                                    <p:animEffect transition="in" filter="fade">
                                      <p:cBhvr>
                                        <p:cTn id="15" dur="1000"/>
                                        <p:tgtEl>
                                          <p:spTgt spid="70659">
                                            <p:txEl>
                                              <p:pRg st="0" end="0"/>
                                            </p:txEl>
                                          </p:spTgt>
                                        </p:tgtEl>
                                      </p:cBhvr>
                                    </p:animEffect>
                                    <p:anim calcmode="lin" valueType="num">
                                      <p:cBhvr>
                                        <p:cTn id="16" dur="1000" fill="hold"/>
                                        <p:tgtEl>
                                          <p:spTgt spid="70659">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70659">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7065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70659">
                                            <p:txEl>
                                              <p:pRg st="1" end="1"/>
                                            </p:txEl>
                                          </p:spTgt>
                                        </p:tgtEl>
                                        <p:attrNameLst>
                                          <p:attrName>style.visibility</p:attrName>
                                        </p:attrNameLst>
                                      </p:cBhvr>
                                      <p:to>
                                        <p:strVal val="visible"/>
                                      </p:to>
                                    </p:set>
                                    <p:animEffect transition="in" filter="fade">
                                      <p:cBhvr>
                                        <p:cTn id="23" dur="1000"/>
                                        <p:tgtEl>
                                          <p:spTgt spid="70659">
                                            <p:txEl>
                                              <p:pRg st="1" end="1"/>
                                            </p:txEl>
                                          </p:spTgt>
                                        </p:tgtEl>
                                      </p:cBhvr>
                                    </p:animEffect>
                                    <p:anim calcmode="lin" valueType="num">
                                      <p:cBhvr>
                                        <p:cTn id="24" dur="1000" fill="hold"/>
                                        <p:tgtEl>
                                          <p:spTgt spid="70659">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70659">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7065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70659">
                                            <p:txEl>
                                              <p:pRg st="2" end="2"/>
                                            </p:txEl>
                                          </p:spTgt>
                                        </p:tgtEl>
                                        <p:attrNameLst>
                                          <p:attrName>style.visibility</p:attrName>
                                        </p:attrNameLst>
                                      </p:cBhvr>
                                      <p:to>
                                        <p:strVal val="visible"/>
                                      </p:to>
                                    </p:set>
                                    <p:animEffect transition="in" filter="fade">
                                      <p:cBhvr>
                                        <p:cTn id="31" dur="1000"/>
                                        <p:tgtEl>
                                          <p:spTgt spid="70659">
                                            <p:txEl>
                                              <p:pRg st="2" end="2"/>
                                            </p:txEl>
                                          </p:spTgt>
                                        </p:tgtEl>
                                      </p:cBhvr>
                                    </p:animEffect>
                                    <p:anim calcmode="lin" valueType="num">
                                      <p:cBhvr>
                                        <p:cTn id="32" dur="1000" fill="hold"/>
                                        <p:tgtEl>
                                          <p:spTgt spid="70659">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70659">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70659">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70659">
                                            <p:txEl>
                                              <p:pRg st="3" end="3"/>
                                            </p:txEl>
                                          </p:spTgt>
                                        </p:tgtEl>
                                        <p:attrNameLst>
                                          <p:attrName>style.visibility</p:attrName>
                                        </p:attrNameLst>
                                      </p:cBhvr>
                                      <p:to>
                                        <p:strVal val="visible"/>
                                      </p:to>
                                    </p:set>
                                    <p:animEffect transition="in" filter="fade">
                                      <p:cBhvr>
                                        <p:cTn id="39" dur="1000"/>
                                        <p:tgtEl>
                                          <p:spTgt spid="70659">
                                            <p:txEl>
                                              <p:pRg st="3" end="3"/>
                                            </p:txEl>
                                          </p:spTgt>
                                        </p:tgtEl>
                                      </p:cBhvr>
                                    </p:animEffect>
                                    <p:anim calcmode="lin" valueType="num">
                                      <p:cBhvr>
                                        <p:cTn id="40" dur="1000" fill="hold"/>
                                        <p:tgtEl>
                                          <p:spTgt spid="70659">
                                            <p:txEl>
                                              <p:pRg st="3" end="3"/>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70659">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70659">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70659">
                                            <p:txEl>
                                              <p:pRg st="4" end="4"/>
                                            </p:txEl>
                                          </p:spTgt>
                                        </p:tgtEl>
                                        <p:attrNameLst>
                                          <p:attrName>style.visibility</p:attrName>
                                        </p:attrNameLst>
                                      </p:cBhvr>
                                      <p:to>
                                        <p:strVal val="visible"/>
                                      </p:to>
                                    </p:set>
                                    <p:animEffect transition="in" filter="fade">
                                      <p:cBhvr>
                                        <p:cTn id="47" dur="1000"/>
                                        <p:tgtEl>
                                          <p:spTgt spid="70659">
                                            <p:txEl>
                                              <p:pRg st="4" end="4"/>
                                            </p:txEl>
                                          </p:spTgt>
                                        </p:tgtEl>
                                      </p:cBhvr>
                                    </p:animEffect>
                                    <p:anim calcmode="lin" valueType="num">
                                      <p:cBhvr>
                                        <p:cTn id="48" dur="1000" fill="hold"/>
                                        <p:tgtEl>
                                          <p:spTgt spid="70659">
                                            <p:txEl>
                                              <p:pRg st="4" end="4"/>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70659">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70659">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p:bldP spid="7065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4F3C9C1D-25FB-4634-8ED2-45A903CF70C4}" type="slidenum">
              <a:rPr lang="en-US"/>
              <a:pPr>
                <a:defRPr/>
              </a:pPr>
              <a:t>9</a:t>
            </a:fld>
            <a:endParaRPr lang="en-US"/>
          </a:p>
        </p:txBody>
      </p:sp>
      <p:sp>
        <p:nvSpPr>
          <p:cNvPr id="70658" name="Rectangle 2"/>
          <p:cNvSpPr>
            <a:spLocks noGrp="1" noChangeArrowheads="1"/>
          </p:cNvSpPr>
          <p:nvPr>
            <p:ph type="title"/>
          </p:nvPr>
        </p:nvSpPr>
        <p:spPr>
          <a:xfrm>
            <a:off x="331788" y="138113"/>
            <a:ext cx="6183312" cy="1309687"/>
          </a:xfrm>
        </p:spPr>
        <p:txBody>
          <a:bodyPr/>
          <a:lstStyle/>
          <a:p>
            <a:pPr eaLnBrk="1" hangingPunct="1">
              <a:defRPr/>
            </a:pPr>
            <a:r>
              <a:rPr lang="en-US" b="1" u="sng" dirty="0" smtClean="0">
                <a:solidFill>
                  <a:srgbClr val="000000"/>
                </a:solidFill>
              </a:rPr>
              <a:t>10 Myths about Credit Report</a:t>
            </a:r>
          </a:p>
        </p:txBody>
      </p:sp>
      <p:sp>
        <p:nvSpPr>
          <p:cNvPr id="70659" name="Rectangle 3"/>
          <p:cNvSpPr>
            <a:spLocks noGrp="1" noChangeArrowheads="1"/>
          </p:cNvSpPr>
          <p:nvPr>
            <p:ph type="body" idx="1"/>
          </p:nvPr>
        </p:nvSpPr>
        <p:spPr>
          <a:xfrm>
            <a:off x="342900" y="1600200"/>
            <a:ext cx="6172200" cy="7162800"/>
          </a:xfrm>
        </p:spPr>
        <p:txBody>
          <a:bodyPr/>
          <a:lstStyle/>
          <a:p>
            <a:pPr marL="514350" indent="-514350" eaLnBrk="1" hangingPunct="1">
              <a:buFont typeface="+mj-lt"/>
              <a:buAutoNum type="arabicParenR" startAt="6"/>
            </a:pPr>
            <a:r>
              <a:rPr lang="en-US" dirty="0" smtClean="0">
                <a:solidFill>
                  <a:srgbClr val="000000"/>
                </a:solidFill>
                <a:latin typeface="Times New Roman" pitchFamily="18" charset="0"/>
              </a:rPr>
              <a:t>“You don’t have to use credit to get a good score.”</a:t>
            </a:r>
          </a:p>
          <a:p>
            <a:pPr marL="514350" indent="-514350" eaLnBrk="1" hangingPunct="1">
              <a:buFont typeface="+mj-lt"/>
              <a:buAutoNum type="arabicParenR" startAt="6"/>
            </a:pPr>
            <a:r>
              <a:rPr lang="en-US" dirty="0" smtClean="0">
                <a:solidFill>
                  <a:srgbClr val="000000"/>
                </a:solidFill>
                <a:latin typeface="Times New Roman" pitchFamily="18" charset="0"/>
              </a:rPr>
              <a:t>“You have to pay interest to have a good credit score.”</a:t>
            </a:r>
          </a:p>
          <a:p>
            <a:pPr marL="514350" indent="-514350" eaLnBrk="1" hangingPunct="1">
              <a:buFont typeface="+mj-lt"/>
              <a:buAutoNum type="arabicParenR" startAt="6"/>
            </a:pPr>
            <a:r>
              <a:rPr lang="en-US" dirty="0" smtClean="0">
                <a:solidFill>
                  <a:srgbClr val="000000"/>
                </a:solidFill>
                <a:latin typeface="Times New Roman" pitchFamily="18" charset="0"/>
              </a:rPr>
              <a:t>“Adding 100 word statement can help the credit score in case of dispute.”</a:t>
            </a:r>
          </a:p>
          <a:p>
            <a:pPr marL="514350" indent="-514350" eaLnBrk="1" hangingPunct="1">
              <a:buFont typeface="+mj-lt"/>
              <a:buAutoNum type="arabicParenR" startAt="6"/>
            </a:pPr>
            <a:r>
              <a:rPr lang="en-US" dirty="0" smtClean="0">
                <a:solidFill>
                  <a:srgbClr val="000000"/>
                </a:solidFill>
                <a:latin typeface="Times New Roman" pitchFamily="18" charset="0"/>
              </a:rPr>
              <a:t>“Closed accounts should read “</a:t>
            </a:r>
            <a:r>
              <a:rPr lang="en-US" b="1" i="1" dirty="0" smtClean="0">
                <a:solidFill>
                  <a:srgbClr val="000000"/>
                </a:solidFill>
                <a:latin typeface="Times New Roman" pitchFamily="18" charset="0"/>
              </a:rPr>
              <a:t>closed by consumer</a:t>
            </a:r>
            <a:r>
              <a:rPr lang="en-US" dirty="0" smtClean="0">
                <a:solidFill>
                  <a:srgbClr val="000000"/>
                </a:solidFill>
                <a:latin typeface="Times New Roman" pitchFamily="18" charset="0"/>
              </a:rPr>
              <a:t>” or these accounts will hurt the score.”</a:t>
            </a:r>
          </a:p>
          <a:p>
            <a:pPr marL="514350" indent="-514350" eaLnBrk="1" hangingPunct="1">
              <a:buFont typeface="+mj-lt"/>
              <a:buAutoNum type="arabicParenR" startAt="6"/>
            </a:pPr>
            <a:r>
              <a:rPr lang="en-US" dirty="0" smtClean="0">
                <a:solidFill>
                  <a:srgbClr val="000000"/>
                </a:solidFill>
                <a:latin typeface="Times New Roman" pitchFamily="18" charset="0"/>
              </a:rPr>
              <a:t>“Credit counseling is worst than bankruptcy.”</a:t>
            </a:r>
          </a:p>
          <a:p>
            <a:pPr eaLnBrk="1" hangingPunct="1"/>
            <a:endParaRPr lang="en-US" dirty="0" smtClean="0">
              <a:solidFill>
                <a:srgbClr val="000000"/>
              </a:solidFill>
              <a:latin typeface="Times New Roman"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70658"/>
                                        </p:tgtEl>
                                        <p:attrNameLst>
                                          <p:attrName>style.visibility</p:attrName>
                                        </p:attrNameLst>
                                      </p:cBhvr>
                                      <p:to>
                                        <p:strVal val="visible"/>
                                      </p:to>
                                    </p:set>
                                    <p:animEffect transition="in" filter="fade">
                                      <p:cBhvr>
                                        <p:cTn id="7" dur="1000"/>
                                        <p:tgtEl>
                                          <p:spTgt spid="70658"/>
                                        </p:tgtEl>
                                      </p:cBhvr>
                                    </p:animEffect>
                                    <p:anim calcmode="lin" valueType="num">
                                      <p:cBhvr>
                                        <p:cTn id="8" dur="1000" fill="hold"/>
                                        <p:tgtEl>
                                          <p:spTgt spid="70658"/>
                                        </p:tgtEl>
                                        <p:attrNameLst>
                                          <p:attrName>ppt_x</p:attrName>
                                        </p:attrNameLst>
                                      </p:cBhvr>
                                      <p:tavLst>
                                        <p:tav tm="0">
                                          <p:val>
                                            <p:strVal val="#ppt_x"/>
                                          </p:val>
                                        </p:tav>
                                        <p:tav tm="100000">
                                          <p:val>
                                            <p:strVal val="#ppt_x"/>
                                          </p:val>
                                        </p:tav>
                                      </p:tavLst>
                                    </p:anim>
                                    <p:anim calcmode="lin" valueType="num">
                                      <p:cBhvr>
                                        <p:cTn id="9" dur="898" decel="100000" fill="hold"/>
                                        <p:tgtEl>
                                          <p:spTgt spid="70658"/>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70658"/>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70659">
                                            <p:txEl>
                                              <p:pRg st="0" end="0"/>
                                            </p:txEl>
                                          </p:spTgt>
                                        </p:tgtEl>
                                        <p:attrNameLst>
                                          <p:attrName>style.visibility</p:attrName>
                                        </p:attrNameLst>
                                      </p:cBhvr>
                                      <p:to>
                                        <p:strVal val="visible"/>
                                      </p:to>
                                    </p:set>
                                    <p:animEffect transition="in" filter="fade">
                                      <p:cBhvr>
                                        <p:cTn id="15" dur="1000"/>
                                        <p:tgtEl>
                                          <p:spTgt spid="70659">
                                            <p:txEl>
                                              <p:pRg st="0" end="0"/>
                                            </p:txEl>
                                          </p:spTgt>
                                        </p:tgtEl>
                                      </p:cBhvr>
                                    </p:animEffect>
                                    <p:anim calcmode="lin" valueType="num">
                                      <p:cBhvr>
                                        <p:cTn id="16" dur="1000" fill="hold"/>
                                        <p:tgtEl>
                                          <p:spTgt spid="70659">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70659">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7065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70659">
                                            <p:txEl>
                                              <p:pRg st="1" end="1"/>
                                            </p:txEl>
                                          </p:spTgt>
                                        </p:tgtEl>
                                        <p:attrNameLst>
                                          <p:attrName>style.visibility</p:attrName>
                                        </p:attrNameLst>
                                      </p:cBhvr>
                                      <p:to>
                                        <p:strVal val="visible"/>
                                      </p:to>
                                    </p:set>
                                    <p:animEffect transition="in" filter="fade">
                                      <p:cBhvr>
                                        <p:cTn id="23" dur="1000"/>
                                        <p:tgtEl>
                                          <p:spTgt spid="70659">
                                            <p:txEl>
                                              <p:pRg st="1" end="1"/>
                                            </p:txEl>
                                          </p:spTgt>
                                        </p:tgtEl>
                                      </p:cBhvr>
                                    </p:animEffect>
                                    <p:anim calcmode="lin" valueType="num">
                                      <p:cBhvr>
                                        <p:cTn id="24" dur="1000" fill="hold"/>
                                        <p:tgtEl>
                                          <p:spTgt spid="70659">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70659">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7065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70659">
                                            <p:txEl>
                                              <p:pRg st="2" end="2"/>
                                            </p:txEl>
                                          </p:spTgt>
                                        </p:tgtEl>
                                        <p:attrNameLst>
                                          <p:attrName>style.visibility</p:attrName>
                                        </p:attrNameLst>
                                      </p:cBhvr>
                                      <p:to>
                                        <p:strVal val="visible"/>
                                      </p:to>
                                    </p:set>
                                    <p:animEffect transition="in" filter="fade">
                                      <p:cBhvr>
                                        <p:cTn id="31" dur="1000"/>
                                        <p:tgtEl>
                                          <p:spTgt spid="70659">
                                            <p:txEl>
                                              <p:pRg st="2" end="2"/>
                                            </p:txEl>
                                          </p:spTgt>
                                        </p:tgtEl>
                                      </p:cBhvr>
                                    </p:animEffect>
                                    <p:anim calcmode="lin" valueType="num">
                                      <p:cBhvr>
                                        <p:cTn id="32" dur="1000" fill="hold"/>
                                        <p:tgtEl>
                                          <p:spTgt spid="70659">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70659">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70659">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70659">
                                            <p:txEl>
                                              <p:pRg st="3" end="3"/>
                                            </p:txEl>
                                          </p:spTgt>
                                        </p:tgtEl>
                                        <p:attrNameLst>
                                          <p:attrName>style.visibility</p:attrName>
                                        </p:attrNameLst>
                                      </p:cBhvr>
                                      <p:to>
                                        <p:strVal val="visible"/>
                                      </p:to>
                                    </p:set>
                                    <p:animEffect transition="in" filter="fade">
                                      <p:cBhvr>
                                        <p:cTn id="39" dur="1000"/>
                                        <p:tgtEl>
                                          <p:spTgt spid="70659">
                                            <p:txEl>
                                              <p:pRg st="3" end="3"/>
                                            </p:txEl>
                                          </p:spTgt>
                                        </p:tgtEl>
                                      </p:cBhvr>
                                    </p:animEffect>
                                    <p:anim calcmode="lin" valueType="num">
                                      <p:cBhvr>
                                        <p:cTn id="40" dur="1000" fill="hold"/>
                                        <p:tgtEl>
                                          <p:spTgt spid="70659">
                                            <p:txEl>
                                              <p:pRg st="3" end="3"/>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70659">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70659">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70659">
                                            <p:txEl>
                                              <p:pRg st="4" end="4"/>
                                            </p:txEl>
                                          </p:spTgt>
                                        </p:tgtEl>
                                        <p:attrNameLst>
                                          <p:attrName>style.visibility</p:attrName>
                                        </p:attrNameLst>
                                      </p:cBhvr>
                                      <p:to>
                                        <p:strVal val="visible"/>
                                      </p:to>
                                    </p:set>
                                    <p:animEffect transition="in" filter="fade">
                                      <p:cBhvr>
                                        <p:cTn id="47" dur="1000"/>
                                        <p:tgtEl>
                                          <p:spTgt spid="70659">
                                            <p:txEl>
                                              <p:pRg st="4" end="4"/>
                                            </p:txEl>
                                          </p:spTgt>
                                        </p:tgtEl>
                                      </p:cBhvr>
                                    </p:animEffect>
                                    <p:anim calcmode="lin" valueType="num">
                                      <p:cBhvr>
                                        <p:cTn id="48" dur="1000" fill="hold"/>
                                        <p:tgtEl>
                                          <p:spTgt spid="70659">
                                            <p:txEl>
                                              <p:pRg st="4" end="4"/>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70659">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70659">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p:bldP spid="70659" grpId="0" build="p"/>
    </p:bldLst>
  </p:timing>
</p:sld>
</file>

<file path=ppt/theme/theme1.xml><?xml version="1.0" encoding="utf-8"?>
<a:theme xmlns:a="http://schemas.openxmlformats.org/drawingml/2006/main" name="Balloons">
  <a:themeElements>
    <a:clrScheme name="Balloons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fontScheme name="Balloon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alloons 1">
        <a:dk1>
          <a:srgbClr val="9900CC"/>
        </a:dk1>
        <a:lt1>
          <a:srgbClr val="FFFFCC"/>
        </a:lt1>
        <a:dk2>
          <a:srgbClr val="000000"/>
        </a:dk2>
        <a:lt2>
          <a:srgbClr val="FFFFFF"/>
        </a:lt2>
        <a:accent1>
          <a:srgbClr val="666699"/>
        </a:accent1>
        <a:accent2>
          <a:srgbClr val="660066"/>
        </a:accent2>
        <a:accent3>
          <a:srgbClr val="AAAAAA"/>
        </a:accent3>
        <a:accent4>
          <a:srgbClr val="DADAAE"/>
        </a:accent4>
        <a:accent5>
          <a:srgbClr val="B8B8CA"/>
        </a:accent5>
        <a:accent6>
          <a:srgbClr val="5C005C"/>
        </a:accent6>
        <a:hlink>
          <a:srgbClr val="CC0000"/>
        </a:hlink>
        <a:folHlink>
          <a:srgbClr val="A50021"/>
        </a:folHlink>
      </a:clrScheme>
      <a:clrMap bg1="dk2" tx1="lt1" bg2="dk1" tx2="lt2" accent1="accent1" accent2="accent2" accent3="accent3" accent4="accent4" accent5="accent5" accent6="accent6" hlink="hlink" folHlink="folHlink"/>
    </a:extraClrScheme>
    <a:extraClrScheme>
      <a:clrScheme name="Balloons 2">
        <a:dk1>
          <a:srgbClr val="990033"/>
        </a:dk1>
        <a:lt1>
          <a:srgbClr val="FFFFFF"/>
        </a:lt1>
        <a:dk2>
          <a:srgbClr val="000000"/>
        </a:dk2>
        <a:lt2>
          <a:srgbClr val="FFFFFF"/>
        </a:lt2>
        <a:accent1>
          <a:srgbClr val="FF3300"/>
        </a:accent1>
        <a:accent2>
          <a:srgbClr val="FF9900"/>
        </a:accent2>
        <a:accent3>
          <a:srgbClr val="AAAAAA"/>
        </a:accent3>
        <a:accent4>
          <a:srgbClr val="DADADA"/>
        </a:accent4>
        <a:accent5>
          <a:srgbClr val="FFADAA"/>
        </a:accent5>
        <a:accent6>
          <a:srgbClr val="E78A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Balloons 3">
        <a:dk1>
          <a:srgbClr val="CCCCFF"/>
        </a:dk1>
        <a:lt1>
          <a:srgbClr val="FFFFCC"/>
        </a:lt1>
        <a:dk2>
          <a:srgbClr val="000000"/>
        </a:dk2>
        <a:lt2>
          <a:srgbClr val="FFFFFF"/>
        </a:lt2>
        <a:accent1>
          <a:srgbClr val="9999FF"/>
        </a:accent1>
        <a:accent2>
          <a:srgbClr val="33CCCC"/>
        </a:accent2>
        <a:accent3>
          <a:srgbClr val="AAAAAA"/>
        </a:accent3>
        <a:accent4>
          <a:srgbClr val="DADAAE"/>
        </a:accent4>
        <a:accent5>
          <a:srgbClr val="CACAFF"/>
        </a:accent5>
        <a:accent6>
          <a:srgbClr val="2DB9B9"/>
        </a:accent6>
        <a:hlink>
          <a:srgbClr val="66FFFF"/>
        </a:hlink>
        <a:folHlink>
          <a:srgbClr val="660066"/>
        </a:folHlink>
      </a:clrScheme>
      <a:clrMap bg1="dk2" tx1="lt1" bg2="dk1" tx2="lt2" accent1="accent1" accent2="accent2" accent3="accent3" accent4="accent4" accent5="accent5" accent6="accent6" hlink="hlink" folHlink="folHlink"/>
    </a:extraClrScheme>
    <a:extraClrScheme>
      <a:clrScheme name="Balloons 4">
        <a:dk1>
          <a:srgbClr val="000000"/>
        </a:dk1>
        <a:lt1>
          <a:srgbClr val="F8F8F8"/>
        </a:lt1>
        <a:dk2>
          <a:srgbClr val="800000"/>
        </a:dk2>
        <a:lt2>
          <a:srgbClr val="FFFFFF"/>
        </a:lt2>
        <a:accent1>
          <a:srgbClr val="FF3300"/>
        </a:accent1>
        <a:accent2>
          <a:srgbClr val="FF5050"/>
        </a:accent2>
        <a:accent3>
          <a:srgbClr val="C0AAAA"/>
        </a:accent3>
        <a:accent4>
          <a:srgbClr val="D4D4D4"/>
        </a:accent4>
        <a:accent5>
          <a:srgbClr val="FFADAA"/>
        </a:accent5>
        <a:accent6>
          <a:srgbClr val="E74848"/>
        </a:accent6>
        <a:hlink>
          <a:srgbClr val="FF9999"/>
        </a:hlink>
        <a:folHlink>
          <a:srgbClr val="FF9966"/>
        </a:folHlink>
      </a:clrScheme>
      <a:clrMap bg1="dk2" tx1="lt1" bg2="dk1" tx2="lt2" accent1="accent1" accent2="accent2" accent3="accent3" accent4="accent4" accent5="accent5" accent6="accent6" hlink="hlink" folHlink="folHlink"/>
    </a:extraClrScheme>
    <a:extraClrScheme>
      <a:clrScheme name="Balloons 5">
        <a:dk1>
          <a:srgbClr val="666699"/>
        </a:dk1>
        <a:lt1>
          <a:srgbClr val="FFFFFF"/>
        </a:lt1>
        <a:dk2>
          <a:srgbClr val="000066"/>
        </a:dk2>
        <a:lt2>
          <a:srgbClr val="CCECFF"/>
        </a:lt2>
        <a:accent1>
          <a:srgbClr val="009999"/>
        </a:accent1>
        <a:accent2>
          <a:srgbClr val="0099CC"/>
        </a:accent2>
        <a:accent3>
          <a:srgbClr val="AAAAB8"/>
        </a:accent3>
        <a:accent4>
          <a:srgbClr val="DADADA"/>
        </a:accent4>
        <a:accent5>
          <a:srgbClr val="AACACA"/>
        </a:accent5>
        <a:accent6>
          <a:srgbClr val="008AB9"/>
        </a:accent6>
        <a:hlink>
          <a:srgbClr val="CC99FF"/>
        </a:hlink>
        <a:folHlink>
          <a:srgbClr val="3366CC"/>
        </a:folHlink>
      </a:clrScheme>
      <a:clrMap bg1="dk2" tx1="lt1" bg2="dk1" tx2="lt2" accent1="accent1" accent2="accent2" accent3="accent3" accent4="accent4" accent5="accent5" accent6="accent6" hlink="hlink" folHlink="folHlink"/>
    </a:extraClrScheme>
    <a:extraClrScheme>
      <a:clrScheme name="Balloons 6">
        <a:dk1>
          <a:srgbClr val="99CC00"/>
        </a:dk1>
        <a:lt1>
          <a:srgbClr val="FFFFFF"/>
        </a:lt1>
        <a:dk2>
          <a:srgbClr val="009900"/>
        </a:dk2>
        <a:lt2>
          <a:srgbClr val="FFFF99"/>
        </a:lt2>
        <a:accent1>
          <a:srgbClr val="336600"/>
        </a:accent1>
        <a:accent2>
          <a:srgbClr val="008000"/>
        </a:accent2>
        <a:accent3>
          <a:srgbClr val="AACAAA"/>
        </a:accent3>
        <a:accent4>
          <a:srgbClr val="DADADA"/>
        </a:accent4>
        <a:accent5>
          <a:srgbClr val="ADB8AA"/>
        </a:accent5>
        <a:accent6>
          <a:srgbClr val="007300"/>
        </a:accent6>
        <a:hlink>
          <a:srgbClr val="CCCC00"/>
        </a:hlink>
        <a:folHlink>
          <a:srgbClr val="33CC33"/>
        </a:folHlink>
      </a:clrScheme>
      <a:clrMap bg1="dk2" tx1="lt1" bg2="dk1" tx2="lt2" accent1="accent1" accent2="accent2" accent3="accent3" accent4="accent4" accent5="accent5" accent6="accent6" hlink="hlink" folHlink="folHlink"/>
    </a:extraClrScheme>
    <a:extraClrScheme>
      <a:clrScheme name="Balloons 7">
        <a:dk1>
          <a:srgbClr val="000066"/>
        </a:dk1>
        <a:lt1>
          <a:srgbClr val="E1F4FF"/>
        </a:lt1>
        <a:dk2>
          <a:srgbClr val="000066"/>
        </a:dk2>
        <a:lt2>
          <a:srgbClr val="CCCCFF"/>
        </a:lt2>
        <a:accent1>
          <a:srgbClr val="9999FF"/>
        </a:accent1>
        <a:accent2>
          <a:srgbClr val="33CCCC"/>
        </a:accent2>
        <a:accent3>
          <a:srgbClr val="EEF8FF"/>
        </a:accent3>
        <a:accent4>
          <a:srgbClr val="000056"/>
        </a:accent4>
        <a:accent5>
          <a:srgbClr val="CACAFF"/>
        </a:accent5>
        <a:accent6>
          <a:srgbClr val="2DB9B9"/>
        </a:accent6>
        <a:hlink>
          <a:srgbClr val="66FFFF"/>
        </a:hlink>
        <a:folHlink>
          <a:srgbClr val="660066"/>
        </a:folHlink>
      </a:clrScheme>
      <a:clrMap bg1="lt1" tx1="dk1" bg2="lt2" tx2="dk2" accent1="accent1" accent2="accent2" accent3="accent3" accent4="accent4" accent5="accent5" accent6="accent6" hlink="hlink" folHlink="folHlink"/>
    </a:extraClrScheme>
    <a:extraClrScheme>
      <a:clrScheme name="Balloons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Balloons 9">
        <a:dk1>
          <a:srgbClr val="000000"/>
        </a:dk1>
        <a:lt1>
          <a:srgbClr val="FFFFFF"/>
        </a:lt1>
        <a:dk2>
          <a:srgbClr val="000000"/>
        </a:dk2>
        <a:lt2>
          <a:srgbClr val="FFCC99"/>
        </a:lt2>
        <a:accent1>
          <a:srgbClr val="FF9900"/>
        </a:accent1>
        <a:accent2>
          <a:srgbClr val="FF99CC"/>
        </a:accent2>
        <a:accent3>
          <a:srgbClr val="FFFFFF"/>
        </a:accent3>
        <a:accent4>
          <a:srgbClr val="000000"/>
        </a:accent4>
        <a:accent5>
          <a:srgbClr val="FFCAAA"/>
        </a:accent5>
        <a:accent6>
          <a:srgbClr val="E78AB9"/>
        </a:accent6>
        <a:hlink>
          <a:srgbClr val="FF9999"/>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1402</TotalTime>
  <Words>1667</Words>
  <Application>Microsoft Office PowerPoint</Application>
  <PresentationFormat>On-screen Show (4:3)</PresentationFormat>
  <Paragraphs>240</Paragraphs>
  <Slides>27</Slides>
  <Notes>15</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Balloons</vt:lpstr>
      <vt:lpstr>Understanding Your Credit Report </vt:lpstr>
      <vt:lpstr>Mortgage Meltdown</vt:lpstr>
      <vt:lpstr>What is a Credit Score (FICO)?</vt:lpstr>
      <vt:lpstr>Annual Percentage Rate</vt:lpstr>
      <vt:lpstr>Regulation Z Changes (APR)</vt:lpstr>
      <vt:lpstr>Social Security Numbers</vt:lpstr>
      <vt:lpstr>Structure of Social Security Number</vt:lpstr>
      <vt:lpstr>10 Myths about Credit Report</vt:lpstr>
      <vt:lpstr>10 Myths about Credit Report</vt:lpstr>
      <vt:lpstr>What FICO score ignores?</vt:lpstr>
      <vt:lpstr>Slide 11</vt:lpstr>
      <vt:lpstr>Payment History (35%)</vt:lpstr>
      <vt:lpstr>Amounts Owed (30%)</vt:lpstr>
      <vt:lpstr>Length of Credit History (15%)</vt:lpstr>
      <vt:lpstr>Credit Usage (10%)</vt:lpstr>
      <vt:lpstr>New Credit (10%)</vt:lpstr>
      <vt:lpstr>Your Credit Score Card</vt:lpstr>
      <vt:lpstr>Delinquency Rates By FICO SCORE</vt:lpstr>
      <vt:lpstr>Credit Bureaus</vt:lpstr>
      <vt:lpstr>Your Rights with the Credit Bureau</vt:lpstr>
      <vt:lpstr>Internet/Identity Theft Scams</vt:lpstr>
      <vt:lpstr>Adjustable Rate Mortgage (How It Works)</vt:lpstr>
      <vt:lpstr>Internet/Identity Theft Scams</vt:lpstr>
      <vt:lpstr>How to reduce your exposure to Identity Theft?</vt:lpstr>
      <vt:lpstr>How to reduce your exposure to Identity Theft?</vt:lpstr>
      <vt:lpstr>What if you are a victim of identity theft?</vt:lpstr>
      <vt:lpstr>Contact Information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PATRICK GAYDON</dc:creator>
  <cp:lastModifiedBy>P DIDDY GAYDON</cp:lastModifiedBy>
  <cp:revision>87</cp:revision>
  <dcterms:created xsi:type="dcterms:W3CDTF">2004-08-24T22:21:30Z</dcterms:created>
  <dcterms:modified xsi:type="dcterms:W3CDTF">2009-08-07T17:39:49Z</dcterms:modified>
</cp:coreProperties>
</file>