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78" r:id="rId1"/>
  </p:sldMasterIdLst>
  <p:notesMasterIdLst>
    <p:notesMasterId r:id="rId24"/>
  </p:notesMasterIdLst>
  <p:handoutMasterIdLst>
    <p:handoutMasterId r:id="rId25"/>
  </p:handoutMasterIdLst>
  <p:sldIdLst>
    <p:sldId id="256" r:id="rId2"/>
    <p:sldId id="257" r:id="rId3"/>
    <p:sldId id="259" r:id="rId4"/>
    <p:sldId id="275" r:id="rId5"/>
    <p:sldId id="276" r:id="rId6"/>
    <p:sldId id="277" r:id="rId7"/>
    <p:sldId id="278" r:id="rId8"/>
    <p:sldId id="279" r:id="rId9"/>
    <p:sldId id="282" r:id="rId10"/>
    <p:sldId id="280" r:id="rId11"/>
    <p:sldId id="286" r:id="rId12"/>
    <p:sldId id="287" r:id="rId13"/>
    <p:sldId id="288" r:id="rId14"/>
    <p:sldId id="289" r:id="rId15"/>
    <p:sldId id="291" r:id="rId16"/>
    <p:sldId id="292" r:id="rId17"/>
    <p:sldId id="293" r:id="rId18"/>
    <p:sldId id="294" r:id="rId19"/>
    <p:sldId id="296" r:id="rId20"/>
    <p:sldId id="297" r:id="rId21"/>
    <p:sldId id="298" r:id="rId22"/>
    <p:sldId id="29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8" autoAdjust="0"/>
  </p:normalViewPr>
  <p:slideViewPr>
    <p:cSldViewPr snapToObjects="1">
      <p:cViewPr varScale="1">
        <p:scale>
          <a:sx n="88" d="100"/>
          <a:sy n="88" d="100"/>
        </p:scale>
        <p:origin x="-10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D57522-585D-6B41-8972-4DACC7D2C826}" type="datetimeFigureOut">
              <a:rPr lang="en-US" smtClean="0"/>
              <a:pPr/>
              <a:t>8/7/2009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3A7876-8BD9-0B49-A372-4D3A08F18CB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36B98-90FD-49DB-BEF5-72AD3F73E795}" type="datetimeFigureOut">
              <a:rPr lang="en-US" smtClean="0"/>
              <a:pPr/>
              <a:t>8/7/2009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2CED2-3711-4B2F-B8E3-EBC033B706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2CED2-3711-4B2F-B8E3-EBC033B7064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62" y="0"/>
            <a:ext cx="5276343" cy="6858000"/>
          </a:xfrm>
          <a:prstGeom prst="rect">
            <a:avLst/>
          </a:prstGeom>
        </p:spPr>
      </p:pic>
      <p:sp>
        <p:nvSpPr>
          <p:cNvPr id="2" name="Title 1"/>
          <p:cNvSpPr>
            <a:spLocks noGrp="1"/>
          </p:cNvSpPr>
          <p:nvPr>
            <p:ph type="ctrTitle"/>
          </p:nvPr>
        </p:nvSpPr>
        <p:spPr>
          <a:xfrm>
            <a:off x="457200" y="1951040"/>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22"/>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6" name="Slide Number Placeholder 5"/>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6" name="Slide Number Placeholder 5"/>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6" name="Slide Number Placeholder 5"/>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6" name="Slide Number Placeholder 5"/>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6" name="Slide Number Placeholder 5"/>
          <p:cNvSpPr>
            <a:spLocks noGrp="1"/>
          </p:cNvSpPr>
          <p:nvPr>
            <p:ph type="sldNum" sz="quarter" idx="12"/>
          </p:nvPr>
        </p:nvSpPr>
        <p:spPr/>
        <p:txBody>
          <a:bodyPr/>
          <a:lstStyle/>
          <a:p>
            <a:fld id="{39A11F88-0FDF-CE45-8359-D3C478197267}" type="slidenum">
              <a:rPr lang="en-US" smtClean="0"/>
              <a:pPr/>
              <a:t>‹#›</a:t>
            </a:fld>
            <a:endParaRPr lang="en-US"/>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August 08, 2009</a:t>
            </a:r>
            <a:endParaRPr lang="en-US"/>
          </a:p>
        </p:txBody>
      </p:sp>
      <p:sp>
        <p:nvSpPr>
          <p:cNvPr id="6" name="Footer Placeholder 5"/>
          <p:cNvSpPr>
            <a:spLocks noGrp="1"/>
          </p:cNvSpPr>
          <p:nvPr>
            <p:ph type="ftr" sz="quarter" idx="11"/>
          </p:nvPr>
        </p:nvSpPr>
        <p:spPr/>
        <p:txBody>
          <a:bodyPr/>
          <a:lstStyle/>
          <a:p>
            <a:r>
              <a:rPr lang="en-US" smtClean="0"/>
              <a:t>Office of Corresponding Secretary</a:t>
            </a:r>
            <a:endParaRPr lang="en-US"/>
          </a:p>
        </p:txBody>
      </p:sp>
      <p:sp>
        <p:nvSpPr>
          <p:cNvPr id="7" name="Slide Number Placeholder 6"/>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23"/>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23"/>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August 08, 2009</a:t>
            </a:r>
            <a:endParaRPr lang="en-US"/>
          </a:p>
        </p:txBody>
      </p:sp>
      <p:sp>
        <p:nvSpPr>
          <p:cNvPr id="8" name="Footer Placeholder 7"/>
          <p:cNvSpPr>
            <a:spLocks noGrp="1"/>
          </p:cNvSpPr>
          <p:nvPr>
            <p:ph type="ftr" sz="quarter" idx="11"/>
          </p:nvPr>
        </p:nvSpPr>
        <p:spPr/>
        <p:txBody>
          <a:bodyPr/>
          <a:lstStyle/>
          <a:p>
            <a:r>
              <a:rPr lang="en-US" smtClean="0"/>
              <a:t>Office of Corresponding Secretary</a:t>
            </a:r>
            <a:endParaRPr lang="en-US"/>
          </a:p>
        </p:txBody>
      </p:sp>
      <p:sp>
        <p:nvSpPr>
          <p:cNvPr id="9" name="Slide Number Placeholder 8"/>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August 08, 2009</a:t>
            </a:r>
            <a:endParaRPr lang="en-US"/>
          </a:p>
        </p:txBody>
      </p:sp>
      <p:sp>
        <p:nvSpPr>
          <p:cNvPr id="4" name="Footer Placeholder 3"/>
          <p:cNvSpPr>
            <a:spLocks noGrp="1"/>
          </p:cNvSpPr>
          <p:nvPr>
            <p:ph type="ftr" sz="quarter" idx="11"/>
          </p:nvPr>
        </p:nvSpPr>
        <p:spPr/>
        <p:txBody>
          <a:bodyPr/>
          <a:lstStyle/>
          <a:p>
            <a:r>
              <a:rPr lang="en-US" smtClean="0"/>
              <a:t>Office of Corresponding Secretary</a:t>
            </a:r>
            <a:endParaRPr lang="en-US"/>
          </a:p>
        </p:txBody>
      </p:sp>
      <p:sp>
        <p:nvSpPr>
          <p:cNvPr id="5" name="Slide Number Placeholder 4"/>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08, 2009</a:t>
            </a:r>
            <a:endParaRPr lang="en-US"/>
          </a:p>
        </p:txBody>
      </p:sp>
      <p:sp>
        <p:nvSpPr>
          <p:cNvPr id="3" name="Footer Placeholder 2"/>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lstStyle/>
          <a:p>
            <a:fld id="{39A11F88-0FDF-CE45-8359-D3C478197267}" type="slidenum">
              <a:rPr lang="en-US" smtClean="0"/>
              <a:pPr/>
              <a:t>‹#›</a:t>
            </a:fld>
            <a:endParaRPr lang="en-US"/>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1"/>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5" y="3200403"/>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08, 2009</a:t>
            </a:r>
            <a:endParaRPr lang="en-US"/>
          </a:p>
        </p:txBody>
      </p:sp>
      <p:sp>
        <p:nvSpPr>
          <p:cNvPr id="6" name="Footer Placeholder 5"/>
          <p:cNvSpPr>
            <a:spLocks noGrp="1"/>
          </p:cNvSpPr>
          <p:nvPr>
            <p:ph type="ftr" sz="quarter" idx="11"/>
          </p:nvPr>
        </p:nvSpPr>
        <p:spPr/>
        <p:txBody>
          <a:bodyPr/>
          <a:lstStyle/>
          <a:p>
            <a:r>
              <a:rPr lang="en-US" smtClean="0"/>
              <a:t>Office of Corresponding Secretary</a:t>
            </a:r>
            <a:endParaRPr lang="en-US"/>
          </a:p>
        </p:txBody>
      </p:sp>
      <p:sp>
        <p:nvSpPr>
          <p:cNvPr id="7" name="Slide Number Placeholder 6"/>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August 08, 2009</a:t>
            </a:r>
            <a:endParaRPr lang="en-US"/>
          </a:p>
        </p:txBody>
      </p:sp>
      <p:sp>
        <p:nvSpPr>
          <p:cNvPr id="6" name="Footer Placeholder 5"/>
          <p:cNvSpPr>
            <a:spLocks noGrp="1"/>
          </p:cNvSpPr>
          <p:nvPr>
            <p:ph type="ftr" sz="quarter" idx="11"/>
          </p:nvPr>
        </p:nvSpPr>
        <p:spPr/>
        <p:txBody>
          <a:bodyPr/>
          <a:lstStyle/>
          <a:p>
            <a:r>
              <a:rPr lang="en-US" smtClean="0"/>
              <a:t>Office of Corresponding Secretary</a:t>
            </a:r>
            <a:endParaRPr lang="en-US"/>
          </a:p>
        </p:txBody>
      </p:sp>
      <p:sp>
        <p:nvSpPr>
          <p:cNvPr id="7" name="Slide Number Placeholder 6"/>
          <p:cNvSpPr>
            <a:spLocks noGrp="1"/>
          </p:cNvSpPr>
          <p:nvPr>
            <p:ph type="sldNum" sz="quarter" idx="12"/>
          </p:nvPr>
        </p:nvSpPr>
        <p:spPr/>
        <p:txBody>
          <a:bodyPr/>
          <a:lstStyle/>
          <a:p>
            <a:fld id="{39A11F88-0FDF-CE45-8359-D3C47819726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r>
              <a:rPr lang="en-US" smtClean="0"/>
              <a:t>August 08, 2009</a:t>
            </a:r>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r>
              <a:rPr lang="en-US" smtClean="0"/>
              <a:t>Office of Corresponding Secretary</a:t>
            </a: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39A11F88-0FDF-CE45-8359-D3C478197267}" type="slidenum">
              <a:rPr lang="en-US" smtClean="0"/>
              <a:pPr/>
              <a:t>‹#›</a:t>
            </a:fld>
            <a:endParaRPr lang="en-US"/>
          </a:p>
        </p:txBody>
      </p:sp>
      <p:pic>
        <p:nvPicPr>
          <p:cNvPr id="8" name="Picture 7" descr="dandelion.png"/>
          <p:cNvPicPr>
            <a:picLocks noChangeAspect="1"/>
          </p:cNvPicPr>
          <p:nvPr/>
        </p:nvPicPr>
        <p:blipFill>
          <a:blip r:embed="rId13"/>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a:srcRect l="42293" t="29512" r="38657" b="34962"/>
          <a:stretch>
            <a:fillRect/>
          </a:stretch>
        </p:blipFill>
        <p:spPr>
          <a:xfrm>
            <a:off x="0" y="0"/>
            <a:ext cx="1475880" cy="3577380"/>
          </a:xfrm>
          <a:prstGeom prst="rect">
            <a:avLst/>
          </a:prstGeom>
        </p:spPr>
      </p:pic>
    </p:spTree>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ransition spd="slow">
    <p:randomBar dir="vert"/>
  </p:transition>
  <p:timing>
    <p:tnLst>
      <p:par>
        <p:cTn id="1" dur="indefinite" restart="never" nodeType="tmRoot"/>
      </p:par>
    </p:tnLst>
  </p:timing>
  <p:hf hdr="0"/>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1692181"/>
            <a:ext cx="8229600" cy="2167128"/>
          </a:xfrm>
        </p:spPr>
        <p:txBody>
          <a:bodyPr>
            <a:normAutofit fontScale="90000"/>
          </a:bodyPr>
          <a:lstStyle/>
          <a:p>
            <a:pPr algn="ctr"/>
            <a:r>
              <a:rPr lang="en-US" b="0" cap="none"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AIM-IRS</a:t>
            </a:r>
            <a:br>
              <a:rPr lang="en-US" b="0" cap="none"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br>
            <a:r>
              <a:rPr lang="en-US" b="0" cap="none"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40</a:t>
            </a:r>
            <a:r>
              <a:rPr lang="en-US" b="0" cap="none" baseline="300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TH</a:t>
            </a:r>
            <a:r>
              <a:rPr lang="en-US" b="0" cap="none"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 ANNUAL BUSINESS</a:t>
            </a:r>
            <a:br>
              <a:rPr lang="en-US" b="0" cap="none"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br>
            <a:r>
              <a:rPr lang="en-US" b="0" cap="none"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MEETING &amp; TRAINING SEMINAR</a:t>
            </a:r>
            <a:endParaRPr lang="en-US" b="0" cap="none"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endParaRPr>
          </a:p>
        </p:txBody>
      </p:sp>
      <p:sp>
        <p:nvSpPr>
          <p:cNvPr id="3" name="Subtitle 2"/>
          <p:cNvSpPr>
            <a:spLocks noGrp="1"/>
          </p:cNvSpPr>
          <p:nvPr>
            <p:ph type="subTitle" idx="1"/>
          </p:nvPr>
        </p:nvSpPr>
        <p:spPr>
          <a:xfrm>
            <a:off x="2057400" y="4648200"/>
            <a:ext cx="5105400" cy="1219200"/>
          </a:xfrm>
        </p:spPr>
        <p:txBody>
          <a:bodyPr lIns="182880" rIns="182880" anchor="ctr">
            <a:normAutofit/>
          </a:bodyPr>
          <a:lstStyle/>
          <a:p>
            <a:pPr algn="ctr"/>
            <a:r>
              <a:rPr lang="en-US" dirty="0" smtClean="0"/>
              <a:t>CROWN PLAZA HOTEL &amp; RESORTS</a:t>
            </a:r>
          </a:p>
          <a:p>
            <a:pPr algn="ctr">
              <a:spcBef>
                <a:spcPts val="0"/>
              </a:spcBef>
            </a:pPr>
            <a:r>
              <a:rPr lang="en-US" dirty="0" smtClean="0"/>
              <a:t>5700 28</a:t>
            </a:r>
            <a:r>
              <a:rPr lang="en-US" baseline="30000" dirty="0" smtClean="0"/>
              <a:t>TH</a:t>
            </a:r>
            <a:r>
              <a:rPr lang="en-US" dirty="0" smtClean="0"/>
              <a:t> STREET, S.E.</a:t>
            </a:r>
          </a:p>
          <a:p>
            <a:pPr algn="ctr">
              <a:spcBef>
                <a:spcPts val="0"/>
              </a:spcBef>
            </a:pPr>
            <a:r>
              <a:rPr lang="en-US" dirty="0" smtClean="0"/>
              <a:t>GRAND RAPIDS, MICHIGAN 49546</a:t>
            </a:r>
          </a:p>
          <a:p>
            <a:pPr algn="ctr">
              <a:spcBef>
                <a:spcPts val="0"/>
              </a:spcBef>
            </a:pPr>
            <a:r>
              <a:rPr lang="en-US" dirty="0" smtClean="0"/>
              <a:t>Date: Saturday, August 8, 2009</a:t>
            </a:r>
          </a:p>
        </p:txBody>
      </p:sp>
      <p:sp>
        <p:nvSpPr>
          <p:cNvPr id="39" name="Rectangle 38"/>
          <p:cNvSpPr/>
          <p:nvPr/>
        </p:nvSpPr>
        <p:spPr>
          <a:xfrm>
            <a:off x="152400" y="152400"/>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Credentialing Process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10</a:t>
            </a:fld>
            <a:endParaRPr lang="en-US"/>
          </a:p>
        </p:txBody>
      </p:sp>
      <p:sp>
        <p:nvSpPr>
          <p:cNvPr id="9" name="TextBox 8"/>
          <p:cNvSpPr txBox="1"/>
          <p:nvPr/>
        </p:nvSpPr>
        <p:spPr>
          <a:xfrm>
            <a:off x="609600" y="990602"/>
            <a:ext cx="7772400" cy="5324535"/>
          </a:xfrm>
          <a:prstGeom prst="rect">
            <a:avLst/>
          </a:prstGeom>
          <a:noFill/>
        </p:spPr>
        <p:txBody>
          <a:bodyPr wrap="square" rtlCol="0">
            <a:spAutoFit/>
          </a:bodyPr>
          <a:lstStyle/>
          <a:p>
            <a:pPr marL="514350" lvl="0" indent="-514350">
              <a:buFont typeface="+mj-lt"/>
              <a:buAutoNum type="romanUcPeriod" startAt="2"/>
            </a:pPr>
            <a:r>
              <a:rPr lang="en-US" sz="2000" dirty="0" smtClean="0"/>
              <a:t>The National Correspondence Secretary request two (2) volunteers from each region to assist with credentialing process on opening day of the National Annual Business Meeting.  The Regional Vice-Presidents must be prepared at the Spring Meeting to submit names of volunteers.</a:t>
            </a:r>
          </a:p>
          <a:p>
            <a:pPr marL="514350" lvl="0" indent="-514350">
              <a:spcBef>
                <a:spcPts val="1200"/>
              </a:spcBef>
              <a:buFont typeface="+mj-lt"/>
              <a:buAutoNum type="romanUcPeriod" startAt="2"/>
            </a:pPr>
            <a:r>
              <a:rPr lang="en-US" sz="2000" dirty="0" smtClean="0"/>
              <a:t>National Annual Business Meeting</a:t>
            </a:r>
          </a:p>
          <a:p>
            <a:pPr marL="914400" lvl="1" indent="-457200">
              <a:spcBef>
                <a:spcPts val="1200"/>
              </a:spcBef>
              <a:buFont typeface="+mj-lt"/>
              <a:buAutoNum type="arabicPeriod"/>
            </a:pPr>
            <a:r>
              <a:rPr lang="en-US" sz="2000" dirty="0" smtClean="0"/>
              <a:t>Each Regional Volunteer will receive a list with the designated Delegates and Proxy.  The Regional volunteer must ensure each designated Delegate/Proxy sign in and receive their badges.</a:t>
            </a:r>
          </a:p>
          <a:p>
            <a:pPr marL="914400" lvl="1" indent="-457200">
              <a:spcBef>
                <a:spcPts val="1200"/>
              </a:spcBef>
              <a:buFont typeface="+mj-lt"/>
              <a:buAutoNum type="arabicPeriod"/>
            </a:pPr>
            <a:r>
              <a:rPr lang="en-US" sz="2000" dirty="0" smtClean="0"/>
              <a:t>Regional Volunteers provide the NCS with the final number of signed in Delegates and NCS reports the number to the Regional Vice-Presidents.</a:t>
            </a:r>
          </a:p>
          <a:p>
            <a:pPr marL="914400" lvl="1" indent="-457200">
              <a:spcBef>
                <a:spcPts val="1200"/>
              </a:spcBef>
              <a:buFont typeface="+mj-lt"/>
              <a:buAutoNum type="arabicPeriod"/>
            </a:pPr>
            <a:r>
              <a:rPr lang="en-US" sz="2000" dirty="0" smtClean="0"/>
              <a:t>Each Regional Vice-President will then site/present their number given and the NCS confirm and present to the National President.</a:t>
            </a:r>
            <a:endParaRPr lang="en-US" sz="2000" dirty="0"/>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11</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47800" y="304800"/>
            <a:ext cx="6781800" cy="6186309"/>
          </a:xfrm>
          <a:prstGeom prst="rect">
            <a:avLst/>
          </a:prstGeom>
          <a:noFill/>
        </p:spPr>
        <p:txBody>
          <a:bodyPr wrap="square" rtlCol="0">
            <a:spAutoFit/>
          </a:bodyPr>
          <a:lstStyle/>
          <a:p>
            <a:pPr algn="r"/>
            <a:r>
              <a:rPr lang="en-US" sz="800" b="1" dirty="0" smtClean="0"/>
              <a:t> </a:t>
            </a:r>
            <a:r>
              <a:rPr lang="en-US" sz="1100" b="1" dirty="0" smtClean="0"/>
              <a:t>Exhibit  1</a:t>
            </a:r>
          </a:p>
          <a:p>
            <a:pPr algn="r"/>
            <a:endParaRPr lang="en-US" sz="1100" b="1" dirty="0" smtClean="0"/>
          </a:p>
          <a:p>
            <a:pPr algn="ctr"/>
            <a:r>
              <a:rPr lang="en-US" sz="1100" b="1" dirty="0" smtClean="0"/>
              <a:t>ASSOCIATION FOR THE IMPROVEMENT OF MINORITIES IN THE INTERNAL REVENUE SERVICE</a:t>
            </a:r>
          </a:p>
          <a:p>
            <a:pPr algn="ctr"/>
            <a:r>
              <a:rPr lang="en-US" sz="1100" b="1" dirty="0" smtClean="0"/>
              <a:t>2009 Annual Business Meeting</a:t>
            </a:r>
          </a:p>
          <a:p>
            <a:r>
              <a:rPr lang="en-US" sz="1100" b="1" dirty="0" smtClean="0"/>
              <a:t> </a:t>
            </a:r>
          </a:p>
          <a:p>
            <a:pPr algn="ctr"/>
            <a:r>
              <a:rPr lang="en-US" sz="1100" b="1" u="sng" dirty="0" smtClean="0"/>
              <a:t>DELEGATE CERTIFICATE</a:t>
            </a:r>
          </a:p>
          <a:p>
            <a:r>
              <a:rPr lang="en-US" sz="1100" b="1" dirty="0" smtClean="0"/>
              <a:t> </a:t>
            </a:r>
          </a:p>
          <a:p>
            <a:r>
              <a:rPr lang="en-US" sz="1100" b="1" dirty="0" smtClean="0"/>
              <a:t>                                                                                                                                                                           </a:t>
            </a:r>
            <a:r>
              <a:rPr lang="en-US" sz="1100" dirty="0" smtClean="0"/>
              <a:t>                    </a:t>
            </a:r>
            <a:r>
              <a:rPr lang="en-US" sz="1100" b="1" u="sng" dirty="0" smtClean="0"/>
              <a:t>CERTIFICATE A</a:t>
            </a:r>
          </a:p>
          <a:p>
            <a:r>
              <a:rPr lang="en-US" sz="1100" b="1" dirty="0" smtClean="0"/>
              <a:t> </a:t>
            </a:r>
          </a:p>
          <a:p>
            <a:r>
              <a:rPr lang="en-US" sz="1100" b="1" dirty="0" smtClean="0"/>
              <a:t>1.</a:t>
            </a:r>
          </a:p>
          <a:p>
            <a:r>
              <a:rPr lang="en-US" sz="1100" b="1" dirty="0" smtClean="0"/>
              <a:t>  _____________________________________________________________________________________________</a:t>
            </a:r>
          </a:p>
          <a:p>
            <a:r>
              <a:rPr lang="en-US" sz="1100" b="1" dirty="0" smtClean="0"/>
              <a:t>	Regional Location of Chapter</a:t>
            </a:r>
          </a:p>
          <a:p>
            <a:r>
              <a:rPr lang="en-US" sz="1100" b="1" dirty="0" smtClean="0"/>
              <a:t> </a:t>
            </a:r>
          </a:p>
          <a:p>
            <a:r>
              <a:rPr lang="en-US" sz="1100" b="1" dirty="0" smtClean="0"/>
              <a:t>2.</a:t>
            </a:r>
          </a:p>
          <a:p>
            <a:r>
              <a:rPr lang="en-US" sz="1100" b="1" dirty="0" smtClean="0"/>
              <a:t> _____________________________________________________________________________________________</a:t>
            </a:r>
          </a:p>
          <a:p>
            <a:r>
              <a:rPr lang="en-US" sz="1100" b="1" dirty="0" smtClean="0"/>
              <a:t>	Chapter’s Official Name</a:t>
            </a:r>
          </a:p>
          <a:p>
            <a:r>
              <a:rPr lang="en-US" sz="1100" b="1" dirty="0" smtClean="0"/>
              <a:t> </a:t>
            </a:r>
          </a:p>
          <a:p>
            <a:r>
              <a:rPr lang="en-US" sz="1100" b="1" dirty="0" smtClean="0"/>
              <a:t>3.</a:t>
            </a:r>
          </a:p>
          <a:p>
            <a:r>
              <a:rPr lang="en-US" sz="1100" b="1" dirty="0" smtClean="0"/>
              <a:t>  ___________________________________________		________________________________________</a:t>
            </a:r>
          </a:p>
          <a:p>
            <a:r>
              <a:rPr lang="en-US" sz="1100" b="1" dirty="0" smtClean="0"/>
              <a:t>	Name of Delegate #1 (Print or Type)				Name of Alternate #1 (Print or Type)</a:t>
            </a:r>
          </a:p>
          <a:p>
            <a:r>
              <a:rPr lang="en-US" sz="1100" b="1" dirty="0" smtClean="0"/>
              <a:t> </a:t>
            </a:r>
          </a:p>
          <a:p>
            <a:r>
              <a:rPr lang="en-US" sz="1100" b="1" dirty="0" smtClean="0"/>
              <a:t>  ___________________________________________		________________________________________</a:t>
            </a:r>
          </a:p>
          <a:p>
            <a:r>
              <a:rPr lang="en-US" sz="1100" b="1" dirty="0" smtClean="0"/>
              <a:t>	Name of Delegate #2 (Print or Type)				Name of Alternate #2 (Print or Type)</a:t>
            </a:r>
          </a:p>
          <a:p>
            <a:r>
              <a:rPr lang="en-US" sz="1100" b="1" dirty="0" smtClean="0"/>
              <a:t> </a:t>
            </a:r>
          </a:p>
          <a:p>
            <a:r>
              <a:rPr lang="en-US" sz="1100" b="1" dirty="0" smtClean="0"/>
              <a:t>4.</a:t>
            </a:r>
          </a:p>
          <a:p>
            <a:r>
              <a:rPr lang="en-US" sz="1100" b="1" dirty="0" smtClean="0"/>
              <a:t>  ___________________________________________		________________________________________</a:t>
            </a:r>
          </a:p>
          <a:p>
            <a:r>
              <a:rPr lang="en-US" sz="1100" b="1" dirty="0" smtClean="0"/>
              <a:t>	Chapter President’s Name (Print or Type)			REGIONAL V/P’s Signature/Date</a:t>
            </a:r>
          </a:p>
          <a:p>
            <a:r>
              <a:rPr lang="en-US" sz="1100" b="1" dirty="0" smtClean="0"/>
              <a:t> </a:t>
            </a:r>
          </a:p>
          <a:p>
            <a:r>
              <a:rPr lang="en-US" sz="1100" b="1" dirty="0" smtClean="0"/>
              <a:t>5.</a:t>
            </a:r>
          </a:p>
          <a:p>
            <a:r>
              <a:rPr lang="en-US" sz="1100" b="1" dirty="0" smtClean="0"/>
              <a:t> _____________________________________________________________________________________________</a:t>
            </a:r>
          </a:p>
          <a:p>
            <a:r>
              <a:rPr lang="en-US" sz="1100" b="1" dirty="0" smtClean="0"/>
              <a:t>	Chapter President’s Mailing/E-mail Address</a:t>
            </a:r>
          </a:p>
          <a:p>
            <a:r>
              <a:rPr lang="en-US" sz="1100" b="1" i="1" dirty="0" smtClean="0"/>
              <a:t> </a:t>
            </a:r>
            <a:endParaRPr lang="en-US" sz="1100" b="1" dirty="0" smtClean="0"/>
          </a:p>
          <a:p>
            <a:endParaRPr lang="en-US" sz="1100" b="1" i="1" dirty="0" smtClean="0"/>
          </a:p>
          <a:p>
            <a:r>
              <a:rPr lang="en-US" sz="1100" b="1" i="1" dirty="0" smtClean="0"/>
              <a:t>     __________________________________________		This Certificate is provided in compliance</a:t>
            </a:r>
            <a:endParaRPr lang="en-US" sz="1100" b="1" dirty="0" smtClean="0"/>
          </a:p>
          <a:p>
            <a:r>
              <a:rPr lang="en-US" sz="1100" b="1" dirty="0" smtClean="0"/>
              <a:t>	Chapter President’s Signature/Date			</a:t>
            </a:r>
            <a:r>
              <a:rPr lang="en-US" sz="1100" b="1" i="1" dirty="0" smtClean="0"/>
              <a:t>with Article X, Sec. (1) National Bylaws.</a:t>
            </a:r>
            <a:endParaRPr lang="en-US" sz="1100" b="1" dirty="0" smtClean="0"/>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12</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71600" y="304800"/>
            <a:ext cx="7010400" cy="5678478"/>
          </a:xfrm>
          <a:prstGeom prst="rect">
            <a:avLst/>
          </a:prstGeom>
          <a:noFill/>
        </p:spPr>
        <p:txBody>
          <a:bodyPr wrap="square" rtlCol="0">
            <a:spAutoFit/>
          </a:bodyPr>
          <a:lstStyle/>
          <a:p>
            <a:pPr algn="r"/>
            <a:r>
              <a:rPr lang="en-US" sz="800" b="1" dirty="0" smtClean="0"/>
              <a:t> </a:t>
            </a:r>
            <a:r>
              <a:rPr lang="en-US" sz="1100" b="1" dirty="0" smtClean="0"/>
              <a:t>Exhibit  1</a:t>
            </a:r>
          </a:p>
          <a:p>
            <a:pPr algn="r"/>
            <a:r>
              <a:rPr lang="en-US" sz="1100" b="1" i="1" dirty="0" smtClean="0"/>
              <a:t>(continued</a:t>
            </a:r>
            <a:r>
              <a:rPr lang="en-US" sz="1100" b="1" dirty="0" smtClean="0"/>
              <a:t>)</a:t>
            </a:r>
          </a:p>
          <a:p>
            <a:pPr algn="ctr"/>
            <a:r>
              <a:rPr lang="en-US" sz="1100" b="1" dirty="0" smtClean="0"/>
              <a:t>2009 Annual Business Meeting</a:t>
            </a:r>
          </a:p>
          <a:p>
            <a:pPr algn="ctr"/>
            <a:endParaRPr lang="en-US" sz="1100" b="1" dirty="0" smtClean="0"/>
          </a:p>
          <a:p>
            <a:pPr algn="ctr"/>
            <a:r>
              <a:rPr lang="en-US" sz="1100" b="1" u="sng" dirty="0" smtClean="0"/>
              <a:t>PROXY CERTIFICATE</a:t>
            </a:r>
          </a:p>
          <a:p>
            <a:pPr algn="ctr"/>
            <a:endParaRPr lang="en-US" sz="1100" b="1" u="sng" dirty="0" smtClean="0"/>
          </a:p>
          <a:p>
            <a:r>
              <a:rPr lang="en-US" sz="1100" b="1" dirty="0" smtClean="0"/>
              <a:t>                                                                                                                                                                                             </a:t>
            </a:r>
            <a:r>
              <a:rPr lang="en-US" sz="1100" b="1" u="sng" dirty="0" smtClean="0"/>
              <a:t>CERTIFICATE B</a:t>
            </a:r>
          </a:p>
          <a:p>
            <a:r>
              <a:rPr lang="en-US" sz="1100" b="1" dirty="0" smtClean="0"/>
              <a:t> </a:t>
            </a:r>
            <a:endParaRPr lang="en-US" sz="1100" dirty="0" smtClean="0"/>
          </a:p>
          <a:p>
            <a:r>
              <a:rPr lang="en-US" sz="1100" b="1" dirty="0" smtClean="0"/>
              <a:t>1.</a:t>
            </a:r>
          </a:p>
          <a:p>
            <a:r>
              <a:rPr lang="en-US" sz="1100" b="1" dirty="0" smtClean="0"/>
              <a:t> _____________________________________________________________________________________________</a:t>
            </a:r>
            <a:endParaRPr lang="en-US" sz="1100" dirty="0" smtClean="0"/>
          </a:p>
          <a:p>
            <a:r>
              <a:rPr lang="en-US" sz="1100" b="1" dirty="0" smtClean="0"/>
              <a:t>	Regional Location of Chapter</a:t>
            </a:r>
            <a:endParaRPr lang="en-US" sz="1100" dirty="0" smtClean="0"/>
          </a:p>
          <a:p>
            <a:r>
              <a:rPr lang="en-US" sz="1100" b="1" dirty="0" smtClean="0"/>
              <a:t> </a:t>
            </a:r>
            <a:endParaRPr lang="en-US" sz="1100" dirty="0" smtClean="0"/>
          </a:p>
          <a:p>
            <a:r>
              <a:rPr lang="en-US" sz="1100" b="1" dirty="0" smtClean="0"/>
              <a:t>2.</a:t>
            </a:r>
          </a:p>
          <a:p>
            <a:r>
              <a:rPr lang="en-US" sz="1100" b="1" dirty="0" smtClean="0"/>
              <a:t> _____________________________________________________________________________________________</a:t>
            </a:r>
            <a:endParaRPr lang="en-US" sz="1100" dirty="0" smtClean="0"/>
          </a:p>
          <a:p>
            <a:r>
              <a:rPr lang="en-US" sz="1100" b="1" dirty="0" smtClean="0"/>
              <a:t>	Chapter’s Official Name</a:t>
            </a:r>
            <a:endParaRPr lang="en-US" sz="1100" dirty="0" smtClean="0"/>
          </a:p>
          <a:p>
            <a:r>
              <a:rPr lang="en-US" sz="1100" b="1" dirty="0" smtClean="0"/>
              <a:t> </a:t>
            </a:r>
            <a:endParaRPr lang="en-US" sz="1100" dirty="0" smtClean="0"/>
          </a:p>
          <a:p>
            <a:r>
              <a:rPr lang="en-US" sz="1100" b="1" dirty="0" smtClean="0"/>
              <a:t>3.</a:t>
            </a:r>
          </a:p>
          <a:p>
            <a:r>
              <a:rPr lang="en-US" sz="1100" b="1" dirty="0" smtClean="0"/>
              <a:t>  __________________________________________		________________________________________</a:t>
            </a:r>
            <a:endParaRPr lang="en-US" sz="1100" dirty="0" smtClean="0"/>
          </a:p>
          <a:p>
            <a:r>
              <a:rPr lang="en-US" sz="1100" b="1" dirty="0" smtClean="0"/>
              <a:t>	Name of Proxy #1 (Print or Type)				Name of Proxy #2 (Print or Type)</a:t>
            </a:r>
            <a:endParaRPr lang="en-US" sz="1100" dirty="0" smtClean="0"/>
          </a:p>
          <a:p>
            <a:r>
              <a:rPr lang="en-US" sz="1100" b="1" dirty="0" smtClean="0"/>
              <a:t> </a:t>
            </a:r>
            <a:endParaRPr lang="en-US" sz="1100" dirty="0" smtClean="0"/>
          </a:p>
          <a:p>
            <a:r>
              <a:rPr lang="en-US" sz="1100" b="1" dirty="0" smtClean="0"/>
              <a:t> </a:t>
            </a:r>
            <a:endParaRPr lang="en-US" sz="1100" dirty="0" smtClean="0"/>
          </a:p>
          <a:p>
            <a:r>
              <a:rPr lang="en-US" sz="1100" b="1" dirty="0" smtClean="0"/>
              <a:t>4.</a:t>
            </a:r>
          </a:p>
          <a:p>
            <a:r>
              <a:rPr lang="en-US" sz="1100" b="1" dirty="0" smtClean="0"/>
              <a:t>  __________________________________________		________________________________________</a:t>
            </a:r>
            <a:endParaRPr lang="en-US" sz="1100" dirty="0" smtClean="0"/>
          </a:p>
          <a:p>
            <a:r>
              <a:rPr lang="en-US" sz="1100" b="1" dirty="0" smtClean="0"/>
              <a:t>	Chapter President’s Name (Print or Type)			REGIONAL V/P’S Signature/Date</a:t>
            </a:r>
            <a:endParaRPr lang="en-US" sz="1100" dirty="0" smtClean="0"/>
          </a:p>
          <a:p>
            <a:r>
              <a:rPr lang="en-US" sz="1100" b="1" dirty="0" smtClean="0"/>
              <a:t> </a:t>
            </a:r>
            <a:endParaRPr lang="en-US" sz="1100" dirty="0" smtClean="0"/>
          </a:p>
          <a:p>
            <a:r>
              <a:rPr lang="en-US" sz="1100" b="1" dirty="0" smtClean="0"/>
              <a:t>  _____________________________________________________________________________________________</a:t>
            </a:r>
            <a:endParaRPr lang="en-US" sz="1100" dirty="0" smtClean="0"/>
          </a:p>
          <a:p>
            <a:r>
              <a:rPr lang="en-US" sz="1100" b="1" dirty="0" smtClean="0"/>
              <a:t>	Chapter President’s Mailing/E-mail Address</a:t>
            </a:r>
            <a:endParaRPr lang="en-US" sz="1100" dirty="0" smtClean="0"/>
          </a:p>
          <a:p>
            <a:r>
              <a:rPr lang="en-US" sz="1100" b="1" dirty="0" smtClean="0"/>
              <a:t> </a:t>
            </a:r>
            <a:endParaRPr lang="en-US" sz="1100" dirty="0" smtClean="0"/>
          </a:p>
          <a:p>
            <a:r>
              <a:rPr lang="en-US" sz="1100" b="1" dirty="0" smtClean="0"/>
              <a:t>     __________________________________________		This Certificate is provided in compliance</a:t>
            </a:r>
            <a:endParaRPr lang="en-US" sz="1100" dirty="0" smtClean="0"/>
          </a:p>
          <a:p>
            <a:r>
              <a:rPr lang="en-US" sz="1100" b="1" dirty="0" smtClean="0"/>
              <a:t>	Chapter President’s Signature/Date			with Article X, Sec. (1) National Bylaws</a:t>
            </a:r>
            <a:endParaRPr lang="en-US" sz="1100" dirty="0" smtClean="0"/>
          </a:p>
          <a:p>
            <a:r>
              <a:rPr lang="en-US" sz="1100" b="1" dirty="0" smtClean="0"/>
              <a:t> </a:t>
            </a:r>
            <a:endParaRPr lang="en-US" sz="1100" dirty="0" smtClean="0"/>
          </a:p>
          <a:p>
            <a:r>
              <a:rPr lang="en-US" sz="1100" b="1" dirty="0" smtClean="0"/>
              <a:t>Rev. May 2004</a:t>
            </a:r>
            <a:endParaRPr lang="en-US" sz="1100" dirty="0"/>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13</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8200" y="394692"/>
            <a:ext cx="8001000" cy="5432256"/>
          </a:xfrm>
          <a:prstGeom prst="rect">
            <a:avLst/>
          </a:prstGeom>
        </p:spPr>
        <p:txBody>
          <a:bodyPr wrap="square">
            <a:spAutoFit/>
          </a:bodyPr>
          <a:lstStyle/>
          <a:p>
            <a:pPr algn="r"/>
            <a:r>
              <a:rPr lang="en-US" sz="1100" b="1" dirty="0" smtClean="0"/>
              <a:t>Exhibit  1</a:t>
            </a:r>
          </a:p>
          <a:p>
            <a:pPr algn="r"/>
            <a:r>
              <a:rPr lang="en-US" sz="1100" b="1" i="1" dirty="0" smtClean="0"/>
              <a:t>(continued</a:t>
            </a:r>
            <a:r>
              <a:rPr lang="en-US" sz="1100" b="1" dirty="0" smtClean="0"/>
              <a:t>)</a:t>
            </a:r>
          </a:p>
          <a:p>
            <a:pPr algn="r"/>
            <a:endParaRPr lang="en-US" sz="1100" b="1" dirty="0" smtClean="0"/>
          </a:p>
          <a:p>
            <a:pPr algn="ctr"/>
            <a:r>
              <a:rPr lang="en-US" sz="1600" b="1" dirty="0" smtClean="0"/>
              <a:t>Instructions For Completion of Certificate A and B    </a:t>
            </a:r>
          </a:p>
          <a:p>
            <a:pPr algn="ctr"/>
            <a:r>
              <a:rPr lang="en-US" sz="1600" i="1" dirty="0" smtClean="0"/>
              <a:t>[Mailed certificates must be postmarked no later than June 30, 2009]</a:t>
            </a:r>
            <a:endParaRPr lang="en-US" sz="1600" dirty="0" smtClean="0"/>
          </a:p>
          <a:p>
            <a:r>
              <a:rPr lang="en-US" sz="1600" dirty="0" smtClean="0"/>
              <a:t> </a:t>
            </a:r>
          </a:p>
          <a:p>
            <a:pPr algn="ctr"/>
            <a:r>
              <a:rPr lang="en-US" sz="1400" b="1" dirty="0" smtClean="0"/>
              <a:t>CERTIFICATE A</a:t>
            </a:r>
            <a:endParaRPr lang="en-US" sz="1400" dirty="0" smtClean="0"/>
          </a:p>
          <a:p>
            <a:pPr algn="ctr"/>
            <a:r>
              <a:rPr lang="en-US" sz="1400" b="1" u="sng" dirty="0" smtClean="0"/>
              <a:t>Delegate</a:t>
            </a:r>
          </a:p>
          <a:p>
            <a:r>
              <a:rPr lang="en-US" sz="1400" b="1" dirty="0" smtClean="0"/>
              <a:t> </a:t>
            </a:r>
            <a:endParaRPr lang="en-US" sz="1400" dirty="0" smtClean="0"/>
          </a:p>
          <a:p>
            <a:r>
              <a:rPr lang="en-US" sz="1400" b="1" dirty="0" smtClean="0"/>
              <a:t>Item 1.  Regional Location of Chapter:  </a:t>
            </a:r>
            <a:r>
              <a:rPr lang="en-US" sz="1400" dirty="0" smtClean="0"/>
              <a:t>Enter the Region. If unsure, get clarification from the Regional  Vice-President.</a:t>
            </a:r>
          </a:p>
          <a:p>
            <a:r>
              <a:rPr lang="en-US" sz="1400" dirty="0" smtClean="0"/>
              <a:t> </a:t>
            </a:r>
          </a:p>
          <a:p>
            <a:r>
              <a:rPr lang="en-US" sz="1400" b="1" dirty="0" smtClean="0"/>
              <a:t>Item 2.  Chapter’s Official Name</a:t>
            </a:r>
            <a:r>
              <a:rPr lang="en-US" sz="1400" dirty="0" smtClean="0"/>
              <a:t>:  Enter the chapter’s official name (print or type), as it appears on the official terms of affiliation by your Chapter.</a:t>
            </a:r>
          </a:p>
          <a:p>
            <a:r>
              <a:rPr lang="en-US" sz="1400" dirty="0" smtClean="0"/>
              <a:t> </a:t>
            </a:r>
          </a:p>
          <a:p>
            <a:r>
              <a:rPr lang="en-US" sz="1400" b="1" dirty="0" smtClean="0"/>
              <a:t>Item 3.  Name of Delegates</a:t>
            </a:r>
            <a:r>
              <a:rPr lang="en-US" sz="1400" dirty="0" smtClean="0"/>
              <a:t>:  Print or type the names of Chapter Delegates.  Two delegates will be allowed to sit on the floor in the business session where debate is taking place.  The Alternate will be allowed to debate only in the absence of the delegate. The Alternate can only replace the delegate as indicated on the certificate.</a:t>
            </a:r>
          </a:p>
          <a:p>
            <a:r>
              <a:rPr lang="en-US" sz="1400" dirty="0" smtClean="0"/>
              <a:t> </a:t>
            </a:r>
          </a:p>
          <a:p>
            <a:r>
              <a:rPr lang="en-US" sz="1400" b="1" dirty="0" smtClean="0"/>
              <a:t>Item 4.  Chapter’s President’s Name</a:t>
            </a:r>
            <a:r>
              <a:rPr lang="en-US" sz="1400" dirty="0" smtClean="0"/>
              <a:t>:  Enter the Chapter’s President’s </a:t>
            </a:r>
            <a:r>
              <a:rPr lang="en-US" sz="1400" b="1" dirty="0" smtClean="0"/>
              <a:t>Regional Vice-President’s signature and date:</a:t>
            </a:r>
            <a:endParaRPr lang="en-US" sz="1400" dirty="0" smtClean="0"/>
          </a:p>
          <a:p>
            <a:r>
              <a:rPr lang="en-US" sz="1400" b="1" dirty="0" smtClean="0"/>
              <a:t> </a:t>
            </a:r>
            <a:endParaRPr lang="en-US" sz="1400" dirty="0" smtClean="0"/>
          </a:p>
          <a:p>
            <a:r>
              <a:rPr lang="en-US" sz="1400" b="1" dirty="0" smtClean="0"/>
              <a:t>Item 5. Chapter’s President’s mailing address, signature and date:</a:t>
            </a:r>
            <a:endParaRPr lang="en-US" sz="1400" dirty="0" smtClean="0"/>
          </a:p>
          <a:p>
            <a:r>
              <a:rPr lang="en-US" sz="1400" b="1" dirty="0" smtClean="0"/>
              <a:t>  </a:t>
            </a:r>
            <a:endParaRPr lang="en-US" sz="1400" dirty="0" smtClean="0"/>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14</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38200" y="394692"/>
            <a:ext cx="8001000" cy="6278642"/>
          </a:xfrm>
          <a:prstGeom prst="rect">
            <a:avLst/>
          </a:prstGeom>
        </p:spPr>
        <p:txBody>
          <a:bodyPr wrap="square">
            <a:spAutoFit/>
          </a:bodyPr>
          <a:lstStyle/>
          <a:p>
            <a:pPr algn="r"/>
            <a:r>
              <a:rPr lang="en-US" sz="1100" b="1" dirty="0" smtClean="0"/>
              <a:t>Exhibit  1</a:t>
            </a:r>
          </a:p>
          <a:p>
            <a:pPr algn="r"/>
            <a:r>
              <a:rPr lang="en-US" sz="1100" b="1" i="1" dirty="0" smtClean="0"/>
              <a:t>(continued</a:t>
            </a:r>
            <a:r>
              <a:rPr lang="en-US" sz="1100" b="1" dirty="0" smtClean="0"/>
              <a:t>)</a:t>
            </a:r>
          </a:p>
          <a:p>
            <a:pPr algn="ctr"/>
            <a:r>
              <a:rPr lang="en-US" sz="1400" b="1" dirty="0" smtClean="0"/>
              <a:t>CERTIFICATE B</a:t>
            </a:r>
          </a:p>
          <a:p>
            <a:pPr algn="ctr"/>
            <a:r>
              <a:rPr lang="en-US" sz="1400" b="1" u="sng" dirty="0" smtClean="0"/>
              <a:t>Proxy</a:t>
            </a:r>
          </a:p>
          <a:p>
            <a:r>
              <a:rPr lang="en-US" sz="1400" b="1" dirty="0" smtClean="0"/>
              <a:t> </a:t>
            </a:r>
            <a:endParaRPr lang="en-US" sz="1400" dirty="0" smtClean="0"/>
          </a:p>
          <a:p>
            <a:r>
              <a:rPr lang="en-US" sz="1400" b="1" dirty="0" smtClean="0"/>
              <a:t>A proxy must be used when the chapter representative is not a member of said chapter</a:t>
            </a:r>
          </a:p>
          <a:p>
            <a:r>
              <a:rPr lang="en-US" sz="1400" b="1" dirty="0" smtClean="0"/>
              <a:t> </a:t>
            </a:r>
            <a:endParaRPr lang="en-US" sz="1400" dirty="0" smtClean="0"/>
          </a:p>
          <a:p>
            <a:r>
              <a:rPr lang="en-US" sz="1400" b="1" dirty="0" smtClean="0"/>
              <a:t>Item 1.  Regional Location of Chapter:  </a:t>
            </a:r>
            <a:r>
              <a:rPr lang="en-US" sz="1400" dirty="0" smtClean="0"/>
              <a:t>Enter the Region.  If unsure, get clarification from the Regional Vice-President.</a:t>
            </a:r>
          </a:p>
          <a:p>
            <a:r>
              <a:rPr lang="en-US" sz="1400" dirty="0" smtClean="0"/>
              <a:t> </a:t>
            </a:r>
          </a:p>
          <a:p>
            <a:r>
              <a:rPr lang="en-US" sz="1400" b="1" dirty="0" smtClean="0"/>
              <a:t>Item 2.  Chapter’s Official Name:  </a:t>
            </a:r>
            <a:r>
              <a:rPr lang="en-US" sz="1400" dirty="0" smtClean="0"/>
              <a:t>Enter the chapter’s official name (print or type), as it appears on the official terms of affiliation by your chapter.</a:t>
            </a:r>
          </a:p>
          <a:p>
            <a:r>
              <a:rPr lang="en-US" sz="1400" dirty="0" smtClean="0"/>
              <a:t> </a:t>
            </a:r>
          </a:p>
          <a:p>
            <a:r>
              <a:rPr lang="en-US" sz="1400" b="1" dirty="0" smtClean="0"/>
              <a:t>Item 3.  Name of Proxy:  </a:t>
            </a:r>
            <a:r>
              <a:rPr lang="en-US" sz="1400" dirty="0" smtClean="0"/>
              <a:t>Print or type the names of the selected Proxy(s) and identify the Chapter in which said Proxy holds membership.  The Proxy must maintain a chapter membership within your Region.</a:t>
            </a:r>
          </a:p>
          <a:p>
            <a:r>
              <a:rPr lang="en-US" sz="1400" dirty="0" smtClean="0"/>
              <a:t> </a:t>
            </a:r>
          </a:p>
          <a:p>
            <a:r>
              <a:rPr lang="en-US" sz="1400" b="1" dirty="0" smtClean="0"/>
              <a:t>Item 4.  Chapter’s President’s Name</a:t>
            </a:r>
            <a:r>
              <a:rPr lang="en-US" sz="1400" dirty="0" smtClean="0"/>
              <a:t>:  Enter the Chapter’s President’s </a:t>
            </a:r>
            <a:r>
              <a:rPr lang="en-US" sz="1400" b="1" dirty="0" smtClean="0"/>
              <a:t>Regional Vice-President’s signature and date:</a:t>
            </a:r>
            <a:endParaRPr lang="en-US" sz="1400" dirty="0" smtClean="0"/>
          </a:p>
          <a:p>
            <a:r>
              <a:rPr lang="en-US" sz="1400" b="1" dirty="0" smtClean="0"/>
              <a:t> </a:t>
            </a:r>
            <a:endParaRPr lang="en-US" sz="1400" dirty="0" smtClean="0"/>
          </a:p>
          <a:p>
            <a:r>
              <a:rPr lang="en-US" sz="1400" b="1" dirty="0" smtClean="0"/>
              <a:t>Item 5.  Chapter’s President’s mailing address, signature and date:</a:t>
            </a:r>
            <a:endParaRPr lang="en-US" sz="1400" dirty="0" smtClean="0"/>
          </a:p>
          <a:p>
            <a:r>
              <a:rPr lang="en-US" sz="1400" b="1" dirty="0" smtClean="0"/>
              <a:t> </a:t>
            </a:r>
            <a:endParaRPr lang="en-US" sz="1400" dirty="0" smtClean="0"/>
          </a:p>
          <a:p>
            <a:r>
              <a:rPr lang="en-US" sz="1400" dirty="0" smtClean="0"/>
              <a:t>The completed certificates must be mailed to the Regional Vice-President.  The Regional Vice-President must sign, date and mail the completed certificate to:</a:t>
            </a:r>
          </a:p>
          <a:p>
            <a:endParaRPr lang="en-US" sz="1400" dirty="0" smtClean="0"/>
          </a:p>
          <a:p>
            <a:pPr algn="ctr"/>
            <a:r>
              <a:rPr lang="en-US" sz="1400" b="1" dirty="0" smtClean="0"/>
              <a:t>Marilyn Toney</a:t>
            </a:r>
          </a:p>
          <a:p>
            <a:pPr algn="ctr"/>
            <a:r>
              <a:rPr lang="en-US" sz="1400" dirty="0" smtClean="0"/>
              <a:t>National Corresponding Secretary</a:t>
            </a:r>
          </a:p>
          <a:p>
            <a:pPr algn="ctr"/>
            <a:r>
              <a:rPr lang="en-US" sz="1400" dirty="0" smtClean="0"/>
              <a:t>5001 Avenue N, West</a:t>
            </a:r>
          </a:p>
          <a:p>
            <a:pPr algn="ctr"/>
            <a:r>
              <a:rPr lang="en-US" sz="1400" dirty="0" smtClean="0"/>
              <a:t>Birmingham, AL 35208</a:t>
            </a:r>
          </a:p>
          <a:p>
            <a:endParaRPr lang="en-US" sz="1600" dirty="0"/>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15</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47800" y="304800"/>
            <a:ext cx="7239000" cy="5509200"/>
          </a:xfrm>
          <a:prstGeom prst="rect">
            <a:avLst/>
          </a:prstGeom>
          <a:noFill/>
        </p:spPr>
        <p:txBody>
          <a:bodyPr wrap="square" rtlCol="0">
            <a:spAutoFit/>
          </a:bodyPr>
          <a:lstStyle/>
          <a:p>
            <a:pPr algn="r"/>
            <a:r>
              <a:rPr lang="en-US" sz="800" b="1" dirty="0" smtClean="0"/>
              <a:t> </a:t>
            </a:r>
            <a:r>
              <a:rPr lang="en-US" sz="1100" b="1" dirty="0" smtClean="0"/>
              <a:t>Exhibit  2</a:t>
            </a:r>
          </a:p>
          <a:p>
            <a:pPr algn="r"/>
            <a:endParaRPr lang="en-US" sz="1100" b="1" dirty="0" smtClean="0"/>
          </a:p>
          <a:p>
            <a:pPr algn="ctr"/>
            <a:r>
              <a:rPr lang="en-US" sz="1400" b="1" dirty="0" smtClean="0"/>
              <a:t> ASSOCIATION FOR THE IMPROVEMENT OF MINORITIES IN THE INTERNAL REVENUE SERVICE</a:t>
            </a:r>
          </a:p>
          <a:p>
            <a:pPr algn="ctr"/>
            <a:r>
              <a:rPr lang="en-US" sz="1400" b="1" dirty="0" smtClean="0"/>
              <a:t>2009  Annual Business Meeting</a:t>
            </a:r>
          </a:p>
          <a:p>
            <a:r>
              <a:rPr lang="en-US" sz="1400" b="1" dirty="0" smtClean="0"/>
              <a:t> </a:t>
            </a:r>
            <a:endParaRPr lang="en-US" sz="1400" dirty="0" smtClean="0"/>
          </a:p>
          <a:p>
            <a:pPr algn="ctr"/>
            <a:r>
              <a:rPr lang="en-US" sz="1400" b="1" u="sng" dirty="0" smtClean="0"/>
              <a:t>DELEGATE AT-LARGE CERTIFICATE</a:t>
            </a:r>
          </a:p>
          <a:p>
            <a:r>
              <a:rPr lang="en-US" sz="1400" b="1" dirty="0" smtClean="0"/>
              <a:t> </a:t>
            </a:r>
            <a:r>
              <a:rPr lang="en-US" sz="1400" dirty="0" smtClean="0"/>
              <a:t>                                                                                                                                                             </a:t>
            </a:r>
            <a:r>
              <a:rPr lang="en-US" sz="1400" b="1" u="sng" dirty="0" smtClean="0"/>
              <a:t>CERTIFICATE C</a:t>
            </a:r>
          </a:p>
          <a:p>
            <a:r>
              <a:rPr lang="en-US" sz="1400" b="1" dirty="0" smtClean="0"/>
              <a:t> </a:t>
            </a:r>
          </a:p>
          <a:p>
            <a:endParaRPr lang="en-US" sz="1400" dirty="0" smtClean="0"/>
          </a:p>
          <a:p>
            <a:r>
              <a:rPr lang="en-US" sz="1400" b="1" dirty="0" smtClean="0"/>
              <a:t>1.  ___________________________________________________________________________</a:t>
            </a:r>
            <a:endParaRPr lang="en-US" sz="1400" dirty="0" smtClean="0"/>
          </a:p>
          <a:p>
            <a:r>
              <a:rPr lang="en-US" sz="1400" b="1" dirty="0" smtClean="0"/>
              <a:t>	Chapter Membership</a:t>
            </a:r>
            <a:endParaRPr lang="en-US" sz="1400" dirty="0" smtClean="0"/>
          </a:p>
          <a:p>
            <a:r>
              <a:rPr lang="en-US" sz="1400" dirty="0" smtClean="0"/>
              <a:t> </a:t>
            </a:r>
          </a:p>
          <a:p>
            <a:r>
              <a:rPr lang="en-US" sz="1400" b="1" dirty="0" smtClean="0"/>
              <a:t>2.  ________________________________________           ______________________________</a:t>
            </a:r>
          </a:p>
          <a:p>
            <a:r>
              <a:rPr lang="en-US" sz="1400" b="1" dirty="0" smtClean="0"/>
              <a:t>	Name of Delegate At-Large (Print or Type)	Delegate At-Large Signature/Date)</a:t>
            </a:r>
          </a:p>
          <a:p>
            <a:r>
              <a:rPr lang="en-US" sz="1400" b="1" dirty="0" smtClean="0"/>
              <a:t> </a:t>
            </a:r>
          </a:p>
          <a:p>
            <a:r>
              <a:rPr lang="en-US" sz="1400" b="1" dirty="0" smtClean="0"/>
              <a:t>     ___________________________________________________________________________</a:t>
            </a:r>
          </a:p>
          <a:p>
            <a:r>
              <a:rPr lang="en-US" sz="1400" b="1" dirty="0" smtClean="0"/>
              <a:t>	Delegate At-Large Mailing/E-mail Address</a:t>
            </a:r>
          </a:p>
          <a:p>
            <a:r>
              <a:rPr lang="en-US" sz="1400" b="1" dirty="0" smtClean="0"/>
              <a:t> </a:t>
            </a:r>
          </a:p>
          <a:p>
            <a:r>
              <a:rPr lang="en-US" sz="1400" b="1" dirty="0" smtClean="0"/>
              <a:t>3.  _________________________________________	_____________________________</a:t>
            </a:r>
          </a:p>
          <a:p>
            <a:r>
              <a:rPr lang="en-US" sz="1400" b="1" dirty="0" smtClean="0"/>
              <a:t>	NATIONAL PRESIDENT’S SIGNATURE			DATE</a:t>
            </a:r>
          </a:p>
          <a:p>
            <a:r>
              <a:rPr lang="en-US" sz="1400" b="1" dirty="0" smtClean="0"/>
              <a:t> </a:t>
            </a:r>
          </a:p>
          <a:p>
            <a:r>
              <a:rPr lang="en-US" sz="1400" b="1" dirty="0" smtClean="0"/>
              <a:t> </a:t>
            </a:r>
          </a:p>
          <a:p>
            <a:r>
              <a:rPr lang="en-US" sz="1400" b="1" dirty="0" smtClean="0"/>
              <a:t>	This certificate is provided in compliance with Article X, Sec. (1) National Bylaws.</a:t>
            </a:r>
          </a:p>
          <a:p>
            <a:r>
              <a:rPr lang="en-US" sz="1100" b="1" dirty="0" smtClean="0"/>
              <a:t> </a:t>
            </a:r>
          </a:p>
          <a:p>
            <a:r>
              <a:rPr lang="en-US" sz="1100" b="1" dirty="0" smtClean="0"/>
              <a:t> </a:t>
            </a: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dirty="0" smtClean="0"/>
              <a:t>Office of Corresponding Secretary</a:t>
            </a:r>
            <a:endParaRPr lang="en-US" dirty="0"/>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16</a:t>
            </a:fld>
            <a:endParaRPr lang="en-US" dirty="0"/>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295400" y="277767"/>
            <a:ext cx="7543800" cy="6032421"/>
          </a:xfrm>
          <a:prstGeom prst="rect">
            <a:avLst/>
          </a:prstGeom>
          <a:noFill/>
        </p:spPr>
        <p:txBody>
          <a:bodyPr wrap="square" rtlCol="0">
            <a:spAutoFit/>
          </a:bodyPr>
          <a:lstStyle/>
          <a:p>
            <a:pPr algn="r"/>
            <a:r>
              <a:rPr lang="en-US" sz="1100" b="1" dirty="0" smtClean="0"/>
              <a:t> Exhibit  2</a:t>
            </a:r>
          </a:p>
          <a:p>
            <a:pPr algn="r"/>
            <a:r>
              <a:rPr lang="en-US" sz="1100" b="1" i="1" dirty="0" smtClean="0"/>
              <a:t>(continued</a:t>
            </a:r>
            <a:r>
              <a:rPr lang="en-US" sz="1100" b="1" dirty="0" smtClean="0"/>
              <a:t>)</a:t>
            </a:r>
          </a:p>
          <a:p>
            <a:r>
              <a:rPr lang="en-US" sz="1400" b="1" dirty="0" smtClean="0"/>
              <a:t> </a:t>
            </a:r>
          </a:p>
          <a:p>
            <a:pPr algn="ctr"/>
            <a:r>
              <a:rPr lang="en-US" sz="1400" b="1" dirty="0" smtClean="0"/>
              <a:t> </a:t>
            </a:r>
            <a:r>
              <a:rPr lang="en-US" sz="1200" b="1" dirty="0" smtClean="0"/>
              <a:t>2009  Annual Business Meeting</a:t>
            </a:r>
          </a:p>
          <a:p>
            <a:pPr algn="ctr"/>
            <a:r>
              <a:rPr lang="en-US" sz="1200" b="1" u="sng" dirty="0" smtClean="0"/>
              <a:t>P</a:t>
            </a:r>
            <a:r>
              <a:rPr lang="en-US" sz="1400" b="1" u="sng" dirty="0" smtClean="0"/>
              <a:t>ROXY CERTIFICATE</a:t>
            </a:r>
          </a:p>
          <a:p>
            <a:r>
              <a:rPr lang="en-US" sz="1400" b="1" dirty="0" smtClean="0"/>
              <a:t> </a:t>
            </a:r>
            <a:endParaRPr lang="en-US" sz="1400" dirty="0" smtClean="0"/>
          </a:p>
          <a:p>
            <a:r>
              <a:rPr lang="en-US" sz="1400" b="1" dirty="0" smtClean="0"/>
              <a:t>                                                                                                                                                         </a:t>
            </a:r>
            <a:r>
              <a:rPr lang="en-US" sz="1400" b="1" u="sng" dirty="0" smtClean="0"/>
              <a:t>CERTIFICATE D</a:t>
            </a:r>
          </a:p>
          <a:p>
            <a:r>
              <a:rPr lang="en-US" sz="1400" b="1" u="sng" dirty="0" smtClean="0"/>
              <a:t> </a:t>
            </a:r>
            <a:r>
              <a:rPr lang="en-US" sz="1400" b="1" dirty="0" smtClean="0"/>
              <a:t>        </a:t>
            </a:r>
          </a:p>
          <a:p>
            <a:r>
              <a:rPr lang="en-US" sz="1400" b="1" dirty="0" smtClean="0"/>
              <a:t>          </a:t>
            </a:r>
            <a:r>
              <a:rPr lang="en-US" sz="1400" dirty="0" smtClean="0"/>
              <a:t>** Past National President’s Advisory Committee</a:t>
            </a:r>
          </a:p>
          <a:p>
            <a:pPr marL="342900" indent="-342900">
              <a:buFont typeface="+mj-lt"/>
              <a:buAutoNum type="arabicPeriod"/>
            </a:pPr>
            <a:r>
              <a:rPr lang="en-US" sz="1400" b="1" dirty="0" smtClean="0"/>
              <a:t>_________________________________________         _________________________________</a:t>
            </a:r>
            <a:endParaRPr lang="en-US" sz="1400" dirty="0" smtClean="0"/>
          </a:p>
          <a:p>
            <a:r>
              <a:rPr lang="en-US" sz="1400" b="1" dirty="0" smtClean="0"/>
              <a:t>           Name of Proxy #1 ( Print or Type)                                     Name of Proxy #2 (Print or Type)</a:t>
            </a:r>
            <a:endParaRPr lang="en-US" sz="1400" dirty="0" smtClean="0"/>
          </a:p>
          <a:p>
            <a:r>
              <a:rPr lang="en-US" sz="1400" b="1" dirty="0" smtClean="0"/>
              <a:t> </a:t>
            </a:r>
            <a:endParaRPr lang="en-US" sz="1400" dirty="0" smtClean="0"/>
          </a:p>
          <a:p>
            <a:pPr marL="342900" indent="-342900">
              <a:buFont typeface="+mj-lt"/>
              <a:buAutoNum type="arabicPeriod" startAt="2"/>
            </a:pPr>
            <a:r>
              <a:rPr lang="en-US" sz="1400" b="1" dirty="0" smtClean="0"/>
              <a:t>_________________________________________</a:t>
            </a:r>
            <a:endParaRPr lang="en-US" sz="1400" dirty="0" smtClean="0"/>
          </a:p>
          <a:p>
            <a:pPr marL="342900" indent="-342900"/>
            <a:r>
              <a:rPr lang="en-US" sz="1400" b="1" dirty="0" smtClean="0"/>
              <a:t>           National President’s Name (Print or Type)</a:t>
            </a:r>
            <a:endParaRPr lang="en-US" sz="1400" dirty="0" smtClean="0"/>
          </a:p>
          <a:p>
            <a:pPr marL="342900" indent="-342900"/>
            <a:endParaRPr lang="en-US" sz="1400" dirty="0" smtClean="0"/>
          </a:p>
          <a:p>
            <a:pPr marL="342900" indent="-342900">
              <a:buFont typeface="+mj-lt"/>
              <a:buAutoNum type="arabicPeriod" startAt="3"/>
            </a:pPr>
            <a:r>
              <a:rPr lang="en-US" sz="1400" b="1" dirty="0" smtClean="0"/>
              <a:t>_________________________________________</a:t>
            </a:r>
            <a:endParaRPr lang="en-US" sz="1400" dirty="0" smtClean="0"/>
          </a:p>
          <a:p>
            <a:pPr marL="342900" indent="-342900"/>
            <a:r>
              <a:rPr lang="en-US" sz="1400" b="1" dirty="0" smtClean="0"/>
              <a:t>           National President’s Mailing/E-mail Address	</a:t>
            </a:r>
            <a:endParaRPr lang="en-US" sz="1400" dirty="0" smtClean="0"/>
          </a:p>
          <a:p>
            <a:r>
              <a:rPr lang="en-US" sz="1400" b="1" dirty="0" smtClean="0"/>
              <a:t> </a:t>
            </a:r>
            <a:endParaRPr lang="en-US" sz="1400" dirty="0" smtClean="0"/>
          </a:p>
          <a:p>
            <a:pPr marL="342900" indent="-342900">
              <a:buFont typeface="+mj-lt"/>
              <a:buAutoNum type="arabicPeriod" startAt="4"/>
            </a:pPr>
            <a:r>
              <a:rPr lang="en-US" sz="1400" b="1" dirty="0" smtClean="0"/>
              <a:t>_________________________________________</a:t>
            </a:r>
          </a:p>
          <a:p>
            <a:r>
              <a:rPr lang="en-US" sz="1400" b="1" dirty="0" smtClean="0"/>
              <a:t>           National President’s Signature/Date                         This Certificate is provided in compliance</a:t>
            </a:r>
          </a:p>
          <a:p>
            <a:r>
              <a:rPr lang="en-US" sz="1400" b="1" dirty="0" smtClean="0"/>
              <a:t>                                                                                                                with Article X, Sec. (2) (b) National  Bylaws</a:t>
            </a:r>
          </a:p>
          <a:p>
            <a:r>
              <a:rPr lang="en-US" sz="1400" b="1" dirty="0" smtClean="0"/>
              <a:t>	</a:t>
            </a:r>
          </a:p>
          <a:p>
            <a:r>
              <a:rPr lang="en-US" sz="1400" b="1" dirty="0" smtClean="0"/>
              <a:t> </a:t>
            </a:r>
          </a:p>
          <a:p>
            <a:endParaRPr lang="en-US" sz="1400" b="1" dirty="0" smtClean="0"/>
          </a:p>
          <a:p>
            <a:r>
              <a:rPr lang="en-US" sz="1400" b="1" dirty="0" smtClean="0"/>
              <a:t>Rev. July 2005</a:t>
            </a:r>
            <a:endParaRPr lang="en-US" sz="1400" dirty="0" smtClean="0"/>
          </a:p>
          <a:p>
            <a:r>
              <a:rPr lang="en-US" sz="1400" b="1" dirty="0" smtClean="0"/>
              <a:t>  </a:t>
            </a:r>
            <a:endParaRPr lang="en-US" sz="1400" dirty="0" smtClean="0"/>
          </a:p>
          <a:p>
            <a:r>
              <a:rPr lang="en-US" sz="1400" b="1" u="sng" dirty="0" smtClean="0"/>
              <a:t>(Note:  Only the Past National President’s Advisory may use proxy)</a:t>
            </a:r>
            <a:endParaRPr lang="en-US" sz="1400" b="1" dirty="0" smtClean="0"/>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17</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47800" y="304800"/>
            <a:ext cx="7239000" cy="5940088"/>
          </a:xfrm>
          <a:prstGeom prst="rect">
            <a:avLst/>
          </a:prstGeom>
          <a:noFill/>
        </p:spPr>
        <p:txBody>
          <a:bodyPr wrap="square" rtlCol="0">
            <a:spAutoFit/>
          </a:bodyPr>
          <a:lstStyle/>
          <a:p>
            <a:pPr algn="r"/>
            <a:r>
              <a:rPr lang="en-US" sz="800" b="1" dirty="0" smtClean="0"/>
              <a:t> </a:t>
            </a:r>
            <a:r>
              <a:rPr lang="en-US" sz="1100" b="1" dirty="0" smtClean="0"/>
              <a:t>Exhibit  2</a:t>
            </a:r>
          </a:p>
          <a:p>
            <a:pPr algn="r"/>
            <a:r>
              <a:rPr lang="en-US" sz="1100" b="1" i="1" dirty="0" smtClean="0"/>
              <a:t>(continued</a:t>
            </a:r>
            <a:r>
              <a:rPr lang="en-US" sz="1100" b="1" dirty="0" smtClean="0"/>
              <a:t>)</a:t>
            </a:r>
          </a:p>
          <a:p>
            <a:r>
              <a:rPr lang="en-US" sz="1400" b="1" dirty="0" smtClean="0"/>
              <a:t> </a:t>
            </a:r>
            <a:endParaRPr lang="en-US" sz="1100" b="1" dirty="0" smtClean="0"/>
          </a:p>
          <a:p>
            <a:pPr algn="ctr"/>
            <a:r>
              <a:rPr lang="en-US" sz="1400" b="1" dirty="0" smtClean="0"/>
              <a:t>Instructions For Completion of Certificate C and D</a:t>
            </a:r>
          </a:p>
          <a:p>
            <a:pPr algn="ctr"/>
            <a:r>
              <a:rPr lang="en-US" sz="1400" i="1" dirty="0" smtClean="0"/>
              <a:t>[Mailed certificates must be postmarked no later than </a:t>
            </a:r>
            <a:r>
              <a:rPr lang="en-US" sz="1400" b="1" i="1" dirty="0" smtClean="0"/>
              <a:t>DATE</a:t>
            </a:r>
            <a:r>
              <a:rPr lang="en-US" sz="1400" i="1" dirty="0" smtClean="0"/>
              <a:t>]</a:t>
            </a:r>
            <a:endParaRPr lang="en-US" sz="1400" dirty="0" smtClean="0"/>
          </a:p>
          <a:p>
            <a:r>
              <a:rPr lang="en-US" sz="1400" b="1" dirty="0" smtClean="0"/>
              <a:t> </a:t>
            </a:r>
            <a:endParaRPr lang="en-US" sz="1400" b="1" u="sng" dirty="0" smtClean="0"/>
          </a:p>
          <a:p>
            <a:pPr algn="ctr"/>
            <a:r>
              <a:rPr lang="en-US" sz="1400" b="1" u="sng" dirty="0" smtClean="0"/>
              <a:t>CERTIFICATE C</a:t>
            </a:r>
          </a:p>
          <a:p>
            <a:r>
              <a:rPr lang="en-US" sz="1400" b="1" dirty="0" smtClean="0"/>
              <a:t> </a:t>
            </a:r>
            <a:endParaRPr lang="en-US" sz="1400" dirty="0" smtClean="0"/>
          </a:p>
          <a:p>
            <a:pPr algn="ctr"/>
            <a:r>
              <a:rPr lang="en-US" sz="1400" b="1" u="sng" dirty="0" smtClean="0"/>
              <a:t>Delegate At-Large</a:t>
            </a:r>
            <a:endParaRPr lang="en-US" sz="1400" dirty="0" smtClean="0"/>
          </a:p>
          <a:p>
            <a:r>
              <a:rPr lang="en-US" sz="1400" b="1" dirty="0" smtClean="0"/>
              <a:t> </a:t>
            </a:r>
            <a:endParaRPr lang="en-US" sz="1400" dirty="0" smtClean="0"/>
          </a:p>
          <a:p>
            <a:r>
              <a:rPr lang="en-US" sz="1400" b="1" dirty="0" smtClean="0"/>
              <a:t>Item 1.  Chapter Membership:  </a:t>
            </a:r>
            <a:r>
              <a:rPr lang="en-US" sz="1400" dirty="0" smtClean="0"/>
              <a:t>Enter the name of your Chapter</a:t>
            </a:r>
          </a:p>
          <a:p>
            <a:r>
              <a:rPr lang="en-US" sz="1400" b="1" dirty="0" smtClean="0"/>
              <a:t> </a:t>
            </a:r>
            <a:endParaRPr lang="en-US" sz="1400" dirty="0" smtClean="0"/>
          </a:p>
          <a:p>
            <a:r>
              <a:rPr lang="en-US" sz="1400" b="1" dirty="0" smtClean="0"/>
              <a:t>Item 2.  Name of Delegate At-Large:  </a:t>
            </a:r>
            <a:r>
              <a:rPr lang="en-US" sz="1400" dirty="0" smtClean="0"/>
              <a:t>Print or type your name.</a:t>
            </a:r>
          </a:p>
          <a:p>
            <a:r>
              <a:rPr lang="en-US" sz="1400" b="1" dirty="0" smtClean="0"/>
              <a:t> </a:t>
            </a:r>
            <a:endParaRPr lang="en-US" sz="1400" dirty="0" smtClean="0"/>
          </a:p>
          <a:p>
            <a:r>
              <a:rPr lang="en-US" sz="1400" b="1" dirty="0" smtClean="0"/>
              <a:t>Item 3.  Delegate At-Large Mailing Address:  </a:t>
            </a:r>
            <a:r>
              <a:rPr lang="en-US" sz="1400" dirty="0" smtClean="0"/>
              <a:t>Enter Delegate At-Large current mailing address..</a:t>
            </a:r>
          </a:p>
          <a:p>
            <a:r>
              <a:rPr lang="en-US" sz="1400" b="1" dirty="0" smtClean="0"/>
              <a:t> </a:t>
            </a:r>
            <a:endParaRPr lang="en-US" sz="1400" dirty="0" smtClean="0"/>
          </a:p>
          <a:p>
            <a:r>
              <a:rPr lang="en-US" sz="1400" b="1" dirty="0" smtClean="0"/>
              <a:t>Item 4.  National President’s Signature/Date:</a:t>
            </a:r>
            <a:endParaRPr lang="en-US" sz="1400" dirty="0" smtClean="0"/>
          </a:p>
          <a:p>
            <a:r>
              <a:rPr lang="en-US" sz="1400" b="1" dirty="0" smtClean="0"/>
              <a:t> </a:t>
            </a:r>
            <a:endParaRPr lang="en-US" sz="1400" dirty="0" smtClean="0"/>
          </a:p>
          <a:p>
            <a:r>
              <a:rPr lang="en-US" sz="1400" b="1" u="sng" dirty="0" smtClean="0"/>
              <a:t>Delegates At-Large include the following:</a:t>
            </a:r>
            <a:endParaRPr lang="en-US" sz="1400" dirty="0" smtClean="0"/>
          </a:p>
          <a:p>
            <a:r>
              <a:rPr lang="en-US" sz="1400" b="1" dirty="0" smtClean="0"/>
              <a:t> </a:t>
            </a:r>
            <a:endParaRPr lang="en-US" sz="1400" dirty="0" smtClean="0"/>
          </a:p>
          <a:p>
            <a:r>
              <a:rPr lang="en-US" sz="1400" b="1" dirty="0" smtClean="0"/>
              <a:t>National President</a:t>
            </a:r>
          </a:p>
          <a:p>
            <a:r>
              <a:rPr lang="en-US" sz="1400" b="1" dirty="0" smtClean="0"/>
              <a:t>National Senior Vice-President</a:t>
            </a:r>
            <a:endParaRPr lang="en-US" sz="1400" dirty="0" smtClean="0"/>
          </a:p>
          <a:p>
            <a:r>
              <a:rPr lang="en-US" sz="1400" b="1" dirty="0" smtClean="0"/>
              <a:t>Past National Presidents</a:t>
            </a:r>
            <a:endParaRPr lang="en-US" sz="1400" dirty="0" smtClean="0"/>
          </a:p>
          <a:p>
            <a:r>
              <a:rPr lang="en-US" sz="1400" b="1" dirty="0" smtClean="0"/>
              <a:t>Past National Senior Vice-Presidents</a:t>
            </a:r>
            <a:endParaRPr lang="en-US" sz="1400" dirty="0" smtClean="0"/>
          </a:p>
          <a:p>
            <a:r>
              <a:rPr lang="en-US" sz="1400" b="1" dirty="0" smtClean="0"/>
              <a:t>Regional Vice-Presidents (Current)</a:t>
            </a:r>
            <a:endParaRPr lang="en-US" sz="1400" dirty="0" smtClean="0"/>
          </a:p>
          <a:p>
            <a:r>
              <a:rPr lang="en-US" sz="1400" b="1" dirty="0" smtClean="0"/>
              <a:t>Regional Representative (Current)</a:t>
            </a:r>
            <a:endParaRPr lang="en-US" sz="1400" dirty="0" smtClean="0"/>
          </a:p>
          <a:p>
            <a:r>
              <a:rPr lang="en-US" sz="1100" b="1" dirty="0" smtClean="0"/>
              <a:t> </a:t>
            </a:r>
          </a:p>
          <a:p>
            <a:r>
              <a:rPr lang="en-US" sz="1100" b="1" dirty="0" smtClean="0"/>
              <a:t> </a:t>
            </a: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dirty="0" smtClean="0"/>
              <a:t>Office of Corresponding Secretary</a:t>
            </a:r>
            <a:endParaRPr lang="en-US" dirty="0"/>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18</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47800" y="304800"/>
            <a:ext cx="7239000" cy="5724644"/>
          </a:xfrm>
          <a:prstGeom prst="rect">
            <a:avLst/>
          </a:prstGeom>
          <a:noFill/>
        </p:spPr>
        <p:txBody>
          <a:bodyPr wrap="square" rtlCol="0">
            <a:spAutoFit/>
          </a:bodyPr>
          <a:lstStyle/>
          <a:p>
            <a:pPr algn="r"/>
            <a:r>
              <a:rPr lang="en-US" sz="800" b="1" dirty="0" smtClean="0"/>
              <a:t> </a:t>
            </a:r>
            <a:r>
              <a:rPr lang="en-US" sz="1100" b="1" dirty="0" smtClean="0"/>
              <a:t>Exhibit  2</a:t>
            </a:r>
          </a:p>
          <a:p>
            <a:pPr algn="r"/>
            <a:r>
              <a:rPr lang="en-US" sz="1100" b="1" i="1" dirty="0" smtClean="0"/>
              <a:t>(continued</a:t>
            </a:r>
            <a:r>
              <a:rPr lang="en-US" sz="1100" b="1" dirty="0" smtClean="0"/>
              <a:t>)</a:t>
            </a:r>
          </a:p>
          <a:p>
            <a:r>
              <a:rPr lang="en-US" sz="1400" b="1" dirty="0" smtClean="0"/>
              <a:t> </a:t>
            </a:r>
            <a:endParaRPr lang="en-US" sz="1100" b="1" dirty="0" smtClean="0"/>
          </a:p>
          <a:p>
            <a:pPr algn="ctr"/>
            <a:r>
              <a:rPr lang="en-US" sz="1400" b="1" dirty="0" smtClean="0"/>
              <a:t>CERTIFICATE D</a:t>
            </a:r>
            <a:endParaRPr lang="en-US" sz="1400" dirty="0" smtClean="0"/>
          </a:p>
          <a:p>
            <a:pPr algn="ctr"/>
            <a:r>
              <a:rPr lang="en-US" sz="1400" b="1" u="sng" dirty="0" smtClean="0"/>
              <a:t>Proxy</a:t>
            </a:r>
            <a:endParaRPr lang="en-US" sz="1400" dirty="0" smtClean="0"/>
          </a:p>
          <a:p>
            <a:r>
              <a:rPr lang="en-US" sz="1400" b="1" dirty="0" smtClean="0"/>
              <a:t> </a:t>
            </a:r>
            <a:endParaRPr lang="en-US" sz="1400" dirty="0" smtClean="0"/>
          </a:p>
          <a:p>
            <a:r>
              <a:rPr lang="en-US" sz="1400" b="1" dirty="0" smtClean="0"/>
              <a:t>A proxy must be used when the Delegate At-Large is not a member of said chapter.</a:t>
            </a:r>
            <a:endParaRPr lang="en-US" sz="1400" dirty="0" smtClean="0"/>
          </a:p>
          <a:p>
            <a:r>
              <a:rPr lang="en-US" sz="1400" dirty="0" smtClean="0"/>
              <a:t> </a:t>
            </a:r>
          </a:p>
          <a:p>
            <a:r>
              <a:rPr lang="en-US" sz="1400" b="1" dirty="0" smtClean="0"/>
              <a:t>Item 1.  Name of Proxy(s) 1 and 2:</a:t>
            </a:r>
            <a:r>
              <a:rPr lang="en-US" sz="1400" dirty="0" smtClean="0"/>
              <a:t>  Print or type the name(s )of the selected Proxy(s).  The Proxy must be an active member in good standing of the past National President’s Advisory Committee.</a:t>
            </a:r>
          </a:p>
          <a:p>
            <a:r>
              <a:rPr lang="en-US" sz="1400" dirty="0" smtClean="0"/>
              <a:t> </a:t>
            </a:r>
          </a:p>
          <a:p>
            <a:r>
              <a:rPr lang="en-US" sz="1400" b="1" dirty="0" smtClean="0"/>
              <a:t>Item 2.  National President’s Name:</a:t>
            </a:r>
            <a:r>
              <a:rPr lang="en-US" sz="1400" dirty="0" smtClean="0"/>
              <a:t>  Enter the National President’s name.</a:t>
            </a:r>
          </a:p>
          <a:p>
            <a:r>
              <a:rPr lang="en-US" sz="1400" dirty="0" smtClean="0"/>
              <a:t> </a:t>
            </a:r>
          </a:p>
          <a:p>
            <a:r>
              <a:rPr lang="en-US" sz="1400" b="1" dirty="0" smtClean="0"/>
              <a:t>Item 3.  National President’s mailing address.</a:t>
            </a:r>
            <a:endParaRPr lang="en-US" sz="1400" dirty="0" smtClean="0"/>
          </a:p>
          <a:p>
            <a:r>
              <a:rPr lang="en-US" sz="1400" dirty="0" smtClean="0"/>
              <a:t> </a:t>
            </a:r>
          </a:p>
          <a:p>
            <a:r>
              <a:rPr lang="en-US" sz="1400" b="1" dirty="0" smtClean="0"/>
              <a:t>Item 4.  Signature and date:</a:t>
            </a:r>
            <a:endParaRPr lang="en-US" sz="1400" dirty="0" smtClean="0"/>
          </a:p>
          <a:p>
            <a:r>
              <a:rPr lang="en-US" sz="1400" dirty="0" smtClean="0"/>
              <a:t> </a:t>
            </a:r>
          </a:p>
          <a:p>
            <a:r>
              <a:rPr lang="en-US" sz="1400" b="1" dirty="0" smtClean="0"/>
              <a:t>The completed certificates must be mailed to the National President.  The National President must sign, date and mail the completed certificate to:</a:t>
            </a:r>
            <a:endParaRPr lang="en-US" sz="1400" dirty="0" smtClean="0"/>
          </a:p>
          <a:p>
            <a:r>
              <a:rPr lang="en-US" sz="1400" dirty="0" smtClean="0"/>
              <a:t> </a:t>
            </a:r>
          </a:p>
          <a:p>
            <a:pPr algn="ctr"/>
            <a:r>
              <a:rPr lang="en-US" sz="1400" b="1" dirty="0" smtClean="0"/>
              <a:t>Marilyn Toney</a:t>
            </a:r>
            <a:endParaRPr lang="en-US" sz="1400" dirty="0" smtClean="0"/>
          </a:p>
          <a:p>
            <a:pPr algn="ctr"/>
            <a:r>
              <a:rPr lang="en-US" sz="1400" dirty="0" smtClean="0"/>
              <a:t>National Corresponding Secretary</a:t>
            </a:r>
          </a:p>
          <a:p>
            <a:pPr algn="ctr"/>
            <a:r>
              <a:rPr lang="en-US" sz="1400" dirty="0" smtClean="0"/>
              <a:t>5001 Avenue N, West</a:t>
            </a:r>
          </a:p>
          <a:p>
            <a:pPr algn="ctr"/>
            <a:r>
              <a:rPr lang="en-US" sz="1400" dirty="0" smtClean="0"/>
              <a:t>Birmingham, AL  35208</a:t>
            </a:r>
          </a:p>
          <a:p>
            <a:r>
              <a:rPr lang="en-US" sz="1100" b="1" dirty="0" smtClean="0"/>
              <a:t> </a:t>
            </a:r>
          </a:p>
          <a:p>
            <a:r>
              <a:rPr lang="en-US" sz="1100" b="1" dirty="0" smtClean="0"/>
              <a:t> </a:t>
            </a: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dirty="0" smtClean="0"/>
              <a:t>Office of Corresponding Secretary</a:t>
            </a:r>
            <a:endParaRPr lang="en-US" dirty="0"/>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19</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09600" y="104283"/>
            <a:ext cx="8077200" cy="6247864"/>
          </a:xfrm>
          <a:prstGeom prst="rect">
            <a:avLst/>
          </a:prstGeom>
          <a:noFill/>
        </p:spPr>
        <p:txBody>
          <a:bodyPr wrap="square" rtlCol="0">
            <a:spAutoFit/>
          </a:bodyPr>
          <a:lstStyle/>
          <a:p>
            <a:pPr algn="r"/>
            <a:r>
              <a:rPr lang="en-US" sz="1100" b="1" dirty="0" smtClean="0"/>
              <a:t>Exhibit </a:t>
            </a:r>
            <a:r>
              <a:rPr lang="en-US" sz="1100" b="1" dirty="0" smtClean="0"/>
              <a:t>3</a:t>
            </a:r>
            <a:endParaRPr lang="en-US" sz="1100" dirty="0" smtClean="0"/>
          </a:p>
          <a:p>
            <a:pPr algn="ctr"/>
            <a:r>
              <a:rPr lang="en-US" sz="1100" b="1" dirty="0" smtClean="0"/>
              <a:t> </a:t>
            </a:r>
            <a:r>
              <a:rPr lang="en-US" sz="1400" b="1" dirty="0" smtClean="0"/>
              <a:t>NATIONAL </a:t>
            </a:r>
            <a:r>
              <a:rPr lang="en-US" sz="1400" b="1" dirty="0" smtClean="0"/>
              <a:t>PRESIDENT</a:t>
            </a:r>
            <a:endParaRPr lang="en-US" sz="1400" dirty="0" smtClean="0"/>
          </a:p>
          <a:p>
            <a:endParaRPr lang="en-US" sz="1100" dirty="0" smtClean="0"/>
          </a:p>
          <a:p>
            <a:r>
              <a:rPr lang="en-US" sz="1100" dirty="0" smtClean="0"/>
              <a:t>  </a:t>
            </a:r>
            <a:r>
              <a:rPr lang="en-US" sz="1400" b="1" dirty="0" smtClean="0"/>
              <a:t>Memo</a:t>
            </a:r>
            <a:endParaRPr lang="en-US" sz="1400" dirty="0" smtClean="0"/>
          </a:p>
          <a:p>
            <a:r>
              <a:rPr lang="en-US" sz="1400" dirty="0" smtClean="0"/>
              <a:t>  </a:t>
            </a:r>
            <a:endParaRPr lang="en-US" sz="1200" dirty="0" smtClean="0"/>
          </a:p>
          <a:p>
            <a:r>
              <a:rPr lang="en-US" sz="1200" dirty="0" smtClean="0"/>
              <a:t>TO:		Delegates At-Large</a:t>
            </a:r>
          </a:p>
          <a:p>
            <a:r>
              <a:rPr lang="en-US" sz="1200" dirty="0" smtClean="0"/>
              <a:t> </a:t>
            </a:r>
            <a:r>
              <a:rPr lang="en-US" sz="1200" dirty="0" smtClean="0"/>
              <a:t>FROM</a:t>
            </a:r>
            <a:r>
              <a:rPr lang="en-US" sz="1200" dirty="0" smtClean="0"/>
              <a:t>:	George Shores, National President</a:t>
            </a:r>
          </a:p>
          <a:p>
            <a:r>
              <a:rPr lang="en-US" sz="1200" dirty="0" smtClean="0"/>
              <a:t> </a:t>
            </a:r>
            <a:r>
              <a:rPr lang="en-US" sz="1200" dirty="0" smtClean="0"/>
              <a:t>DATE</a:t>
            </a:r>
            <a:r>
              <a:rPr lang="en-US" sz="1200" dirty="0" smtClean="0"/>
              <a:t>:		</a:t>
            </a:r>
          </a:p>
          <a:p>
            <a:r>
              <a:rPr lang="en-US" sz="1200" dirty="0" smtClean="0"/>
              <a:t> </a:t>
            </a:r>
            <a:r>
              <a:rPr lang="en-US" sz="1200" dirty="0" smtClean="0"/>
              <a:t>RE</a:t>
            </a:r>
            <a:r>
              <a:rPr lang="en-US" sz="1200" dirty="0" smtClean="0"/>
              <a:t>:		DELEGATE CERTIFICATES</a:t>
            </a:r>
          </a:p>
          <a:p>
            <a:r>
              <a:rPr lang="en-US" sz="1200" dirty="0" smtClean="0"/>
              <a:t>  </a:t>
            </a:r>
          </a:p>
          <a:p>
            <a:r>
              <a:rPr lang="en-US" sz="1200" dirty="0" smtClean="0"/>
              <a:t>Under the National AIM-IRS Bylaws, the official business of AIM-IRS will be conducted at the Annual Business Meeting.  The purpose of holding an annual meeting is to ratify actions taken by the National Executive Committee and National Board of Directors during the past year and to determine the National direction and scope of programs for the coming year.</a:t>
            </a:r>
          </a:p>
          <a:p>
            <a:r>
              <a:rPr lang="en-US" sz="1200" dirty="0" smtClean="0"/>
              <a:t> </a:t>
            </a:r>
          </a:p>
          <a:p>
            <a:r>
              <a:rPr lang="en-US" sz="1200" dirty="0" smtClean="0"/>
              <a:t>This year’s business meeting will be held on </a:t>
            </a:r>
            <a:r>
              <a:rPr lang="en-US" sz="1200" i="1" dirty="0" smtClean="0"/>
              <a:t>DATE</a:t>
            </a:r>
            <a:r>
              <a:rPr lang="en-US" sz="1200" dirty="0" smtClean="0"/>
              <a:t> at </a:t>
            </a:r>
            <a:r>
              <a:rPr lang="en-US" sz="1200" i="1" dirty="0" smtClean="0"/>
              <a:t>PLACE, CITY &amp; STATE</a:t>
            </a:r>
            <a:r>
              <a:rPr lang="en-US" sz="1200" dirty="0" smtClean="0"/>
              <a:t>.</a:t>
            </a:r>
          </a:p>
          <a:p>
            <a:r>
              <a:rPr lang="en-US" sz="1200" dirty="0" smtClean="0"/>
              <a:t> </a:t>
            </a:r>
          </a:p>
          <a:p>
            <a:r>
              <a:rPr lang="en-US" sz="1200" dirty="0" smtClean="0"/>
              <a:t>Please complete Delegate Certificate C and forward it to the </a:t>
            </a:r>
            <a:r>
              <a:rPr lang="en-US" sz="1200" b="1" dirty="0" smtClean="0"/>
              <a:t>National President</a:t>
            </a:r>
            <a:r>
              <a:rPr lang="en-US" sz="1200" dirty="0" smtClean="0"/>
              <a:t>.  The </a:t>
            </a:r>
            <a:r>
              <a:rPr lang="en-US" sz="1200" b="1" dirty="0" smtClean="0"/>
              <a:t>National President</a:t>
            </a:r>
            <a:r>
              <a:rPr lang="en-US" sz="1200" dirty="0" smtClean="0"/>
              <a:t> will forward the completed certificate to the National Corresponding Secretary by the postmarked date of </a:t>
            </a:r>
            <a:r>
              <a:rPr lang="en-US" sz="1200" i="1" dirty="0" smtClean="0"/>
              <a:t> DATE</a:t>
            </a:r>
            <a:r>
              <a:rPr lang="en-US" sz="1200" dirty="0" smtClean="0"/>
              <a:t> </a:t>
            </a:r>
            <a:r>
              <a:rPr lang="en-US" sz="1200" b="1" dirty="0" smtClean="0"/>
              <a:t> in the self address envelope</a:t>
            </a:r>
            <a:r>
              <a:rPr lang="en-US" sz="1200" dirty="0" smtClean="0"/>
              <a:t>.</a:t>
            </a:r>
          </a:p>
          <a:p>
            <a:r>
              <a:rPr lang="en-US" sz="1200" dirty="0" smtClean="0"/>
              <a:t> </a:t>
            </a:r>
          </a:p>
          <a:p>
            <a:r>
              <a:rPr lang="en-US" sz="1200" dirty="0" smtClean="0"/>
              <a:t>Remember this year you may have a proxy.  It recommended that you use it should something happen and you can’t attend the conference.  Delegate certificates received after the postmarked date will be subjected to the credentialing verification process; however, the final decision to accept or reject late credentials will be made by the entire voting body.</a:t>
            </a:r>
          </a:p>
          <a:p>
            <a:r>
              <a:rPr lang="en-US" sz="1200" dirty="0" smtClean="0"/>
              <a:t> </a:t>
            </a:r>
          </a:p>
          <a:p>
            <a:r>
              <a:rPr lang="en-US" sz="1200" dirty="0" smtClean="0"/>
              <a:t>The Annual Business Meeting will begin </a:t>
            </a:r>
            <a:r>
              <a:rPr lang="en-US" sz="1200" b="1" dirty="0" smtClean="0"/>
              <a:t>promptly at 9:00 a.m</a:t>
            </a:r>
            <a:r>
              <a:rPr lang="en-US" sz="1200" dirty="0" smtClean="0"/>
              <a:t>.  The credentialing process will begin at </a:t>
            </a:r>
            <a:r>
              <a:rPr lang="en-US" sz="1200" b="1" dirty="0" smtClean="0"/>
              <a:t>7:15 a.m.</a:t>
            </a:r>
            <a:r>
              <a:rPr lang="en-US" sz="1200" dirty="0" smtClean="0"/>
              <a:t> and will conclude at </a:t>
            </a:r>
            <a:r>
              <a:rPr lang="en-US" sz="1200" b="1" dirty="0" smtClean="0"/>
              <a:t>8:30 sharp.</a:t>
            </a:r>
            <a:endParaRPr lang="en-US" sz="1200" dirty="0" smtClean="0"/>
          </a:p>
          <a:p>
            <a:r>
              <a:rPr lang="en-US" sz="1200" dirty="0" smtClean="0"/>
              <a:t> </a:t>
            </a:r>
          </a:p>
          <a:p>
            <a:r>
              <a:rPr lang="en-US" sz="1200" dirty="0" smtClean="0"/>
              <a:t>Look forward to successful and productive Annual Business Meeting/Training Seminar.</a:t>
            </a:r>
          </a:p>
          <a:p>
            <a:r>
              <a:rPr lang="en-US" sz="1200" dirty="0" smtClean="0"/>
              <a:t> </a:t>
            </a:r>
          </a:p>
          <a:p>
            <a:r>
              <a:rPr lang="en-US" sz="1200" dirty="0" smtClean="0"/>
              <a:t>GS </a:t>
            </a:r>
          </a:p>
          <a:p>
            <a:r>
              <a:rPr lang="en-US" sz="1200" dirty="0" smtClean="0"/>
              <a:t> </a:t>
            </a:r>
          </a:p>
          <a:p>
            <a:r>
              <a:rPr lang="en-US" sz="1200" dirty="0" smtClean="0"/>
              <a:t>Cc:  Marilyn Toney, National Correspondence</a:t>
            </a:r>
          </a:p>
          <a:p>
            <a:r>
              <a:rPr lang="en-US" sz="1200" dirty="0" smtClean="0"/>
              <a:t>        Joyce Williams, National Senior </a:t>
            </a:r>
            <a:r>
              <a:rPr lang="en-US" sz="1200" dirty="0" smtClean="0"/>
              <a:t>Vice-President</a:t>
            </a:r>
            <a:endParaRPr lang="en-US" sz="1100" b="1" dirty="0" smtClean="0"/>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2514600"/>
          </a:xfrm>
        </p:spPr>
        <p:txBody>
          <a:bodyPr>
            <a:normAutofit/>
          </a:bodyPr>
          <a:lstStyle/>
          <a:p>
            <a:pPr>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PRESENTER</a:t>
            </a:r>
          </a:p>
          <a:p>
            <a:pPr algn="ctr">
              <a:buNone/>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MARILYN TONEY</a:t>
            </a:r>
          </a:p>
          <a:p>
            <a:pPr algn="ctr">
              <a:buNone/>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AIM-IRS National Corresponding Secretary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Date Placeholder 6"/>
          <p:cNvSpPr>
            <a:spLocks noGrp="1"/>
          </p:cNvSpPr>
          <p:nvPr>
            <p:ph type="dt" sz="half" idx="10"/>
          </p:nvPr>
        </p:nvSpPr>
        <p:spPr/>
        <p:txBody>
          <a:bodyPr/>
          <a:lstStyle/>
          <a:p>
            <a:r>
              <a:rPr lang="en-US" smtClean="0"/>
              <a:t>August 08, 2009</a:t>
            </a:r>
            <a:endParaRPr lang="en-US"/>
          </a:p>
        </p:txBody>
      </p:sp>
      <p:sp>
        <p:nvSpPr>
          <p:cNvPr id="6" name="Footer Placeholder 5"/>
          <p:cNvSpPr>
            <a:spLocks noGrp="1"/>
          </p:cNvSpPr>
          <p:nvPr>
            <p:ph type="ftr" sz="quarter" idx="11"/>
          </p:nvPr>
        </p:nvSpPr>
        <p:spPr/>
        <p:txBody>
          <a:bodyPr/>
          <a:lstStyle/>
          <a:p>
            <a:r>
              <a:rPr lang="en-US" smtClean="0"/>
              <a:t>Office of Corresponding Secretary</a:t>
            </a:r>
            <a:endParaRPr lang="en-US"/>
          </a:p>
        </p:txBody>
      </p:sp>
      <p:sp>
        <p:nvSpPr>
          <p:cNvPr id="5" name="Slide Number Placeholder 4"/>
          <p:cNvSpPr>
            <a:spLocks noGrp="1"/>
          </p:cNvSpPr>
          <p:nvPr>
            <p:ph type="sldNum" sz="quarter" idx="12"/>
          </p:nvPr>
        </p:nvSpPr>
        <p:spPr/>
        <p:txBody>
          <a:bodyPr>
            <a:normAutofit/>
          </a:bodyPr>
          <a:lstStyle/>
          <a:p>
            <a:fld id="{39A11F88-0FDF-CE45-8359-D3C478197267}" type="slidenum">
              <a:rPr lang="en-US" smtClean="0"/>
              <a:pPr/>
              <a:t>2</a:t>
            </a:fld>
            <a:endParaRPr lang="en-US" dirty="0"/>
          </a:p>
        </p:txBody>
      </p:sp>
      <p:sp>
        <p:nvSpPr>
          <p:cNvPr id="8" name="Title 7"/>
          <p:cNvSpPr>
            <a:spLocks noGrp="1"/>
          </p:cNvSpPr>
          <p:nvPr>
            <p:ph type="title"/>
          </p:nvPr>
        </p:nvSpPr>
        <p:spPr>
          <a:xfrm>
            <a:off x="457200" y="533400"/>
            <a:ext cx="8229600" cy="1828800"/>
          </a:xfrm>
        </p:spPr>
        <p:txBody>
          <a:bodyPr>
            <a:normAutofit/>
          </a:bodyPr>
          <a:lstStyle/>
          <a:p>
            <a:pPr algn="ctr"/>
            <a:r>
              <a:rPr lang="en-US" sz="3200" b="1" cap="all" dirty="0" smtClean="0">
                <a:effectLst>
                  <a:outerShdw blurRad="127000" algn="ctr" rotWithShape="0">
                    <a:schemeClr val="bg1">
                      <a:alpha val="50000"/>
                    </a:schemeClr>
                  </a:outerShdw>
                  <a:reflection blurRad="6350" stA="60000" endA="900" endPos="58000" dir="5400000" sy="-100000" algn="bl" rotWithShape="0"/>
                </a:effectLst>
              </a:rPr>
              <a:t>Office</a:t>
            </a:r>
            <a:br>
              <a:rPr lang="en-US" sz="3200" b="1" cap="all" dirty="0" smtClean="0">
                <a:effectLst>
                  <a:outerShdw blurRad="127000" algn="ctr" rotWithShape="0">
                    <a:schemeClr val="bg1">
                      <a:alpha val="50000"/>
                    </a:schemeClr>
                  </a:outerShdw>
                  <a:reflection blurRad="6350" stA="60000" endA="900" endPos="58000" dir="5400000" sy="-100000" algn="bl" rotWithShape="0"/>
                </a:effectLst>
              </a:rPr>
            </a:br>
            <a:r>
              <a:rPr lang="en-US" sz="2200" b="1" cap="all" dirty="0" smtClean="0">
                <a:effectLst>
                  <a:outerShdw blurRad="127000" algn="ctr" rotWithShape="0">
                    <a:schemeClr val="bg1">
                      <a:alpha val="50000"/>
                    </a:schemeClr>
                  </a:outerShdw>
                  <a:reflection blurRad="6350" stA="60000" endA="900" endPos="58000" dir="5400000" sy="-100000" algn="bl" rotWithShape="0"/>
                </a:effectLst>
              </a:rPr>
              <a:t>of</a:t>
            </a:r>
            <a:r>
              <a:rPr lang="en-US" sz="3200" b="1" cap="all" dirty="0" smtClean="0">
                <a:effectLst>
                  <a:outerShdw blurRad="127000" algn="ctr" rotWithShape="0">
                    <a:schemeClr val="bg1">
                      <a:alpha val="50000"/>
                    </a:schemeClr>
                  </a:outerShdw>
                  <a:reflection blurRad="6350" stA="60000" endA="900" endPos="58000" dir="5400000" sy="-100000" algn="bl" rotWithShape="0"/>
                </a:effectLst>
              </a:rPr>
              <a:t/>
            </a:r>
            <a:br>
              <a:rPr lang="en-US" sz="3200" b="1" cap="all" dirty="0" smtClean="0">
                <a:effectLst>
                  <a:outerShdw blurRad="127000" algn="ctr" rotWithShape="0">
                    <a:schemeClr val="bg1">
                      <a:alpha val="50000"/>
                    </a:schemeClr>
                  </a:outerShdw>
                  <a:reflection blurRad="6350" stA="60000" endA="900" endPos="58000" dir="5400000" sy="-100000" algn="bl" rotWithShape="0"/>
                </a:effectLst>
              </a:rPr>
            </a:br>
            <a:r>
              <a:rPr lang="en-US" sz="4400" b="1" cap="all" dirty="0" smtClean="0">
                <a:effectLst>
                  <a:outerShdw blurRad="127000" algn="ctr" rotWithShape="0">
                    <a:schemeClr val="bg1">
                      <a:alpha val="50000"/>
                    </a:schemeClr>
                  </a:outerShdw>
                  <a:reflection blurRad="6350" stA="60000" endA="900" endPos="58000" dir="5400000" sy="-100000" algn="bl" rotWithShape="0"/>
                </a:effectLst>
              </a:rPr>
              <a:t>Corresponding Secretary</a:t>
            </a:r>
            <a:endParaRPr lang="en-US" sz="4400" b="1" cap="all" dirty="0">
              <a:effectLst>
                <a:outerShdw blurRad="127000" algn="ctr" rotWithShape="0">
                  <a:schemeClr val="bg1">
                    <a:alpha val="50000"/>
                  </a:schemeClr>
                </a:outerShdw>
                <a:reflection blurRad="6350" stA="60000" endA="900" endPos="58000" dir="5400000" sy="-100000" algn="bl" rotWithShape="0"/>
              </a:effectLst>
            </a:endParaRPr>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dirty="0" smtClean="0"/>
              <a:t>Office of Corresponding Secretary</a:t>
            </a:r>
            <a:endParaRPr lang="en-US" dirty="0"/>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20</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09600" y="104283"/>
            <a:ext cx="8077200" cy="6355586"/>
          </a:xfrm>
          <a:prstGeom prst="rect">
            <a:avLst/>
          </a:prstGeom>
          <a:noFill/>
        </p:spPr>
        <p:txBody>
          <a:bodyPr wrap="square" rtlCol="0">
            <a:spAutoFit/>
          </a:bodyPr>
          <a:lstStyle/>
          <a:p>
            <a:pPr algn="r"/>
            <a:r>
              <a:rPr lang="en-US" sz="1100" b="1" dirty="0" smtClean="0"/>
              <a:t>Exhibit 4</a:t>
            </a:r>
            <a:endParaRPr lang="en-US" sz="1100" dirty="0" smtClean="0"/>
          </a:p>
          <a:p>
            <a:pPr algn="ctr"/>
            <a:r>
              <a:rPr lang="en-US" sz="1200" b="1" dirty="0" smtClean="0"/>
              <a:t> NATIONAL PRESIDENT</a:t>
            </a:r>
            <a:endParaRPr lang="en-US" sz="1200" dirty="0" smtClean="0"/>
          </a:p>
          <a:p>
            <a:r>
              <a:rPr lang="en-US" sz="1200" dirty="0" smtClean="0"/>
              <a:t> </a:t>
            </a:r>
            <a:r>
              <a:rPr lang="en-US" sz="1200" b="1" dirty="0" smtClean="0"/>
              <a:t>Memo</a:t>
            </a:r>
            <a:endParaRPr lang="en-US" sz="1200" dirty="0" smtClean="0"/>
          </a:p>
          <a:p>
            <a:r>
              <a:rPr lang="en-US" sz="1200" dirty="0" smtClean="0"/>
              <a:t> </a:t>
            </a:r>
            <a:r>
              <a:rPr lang="en-US" sz="1200" dirty="0" smtClean="0"/>
              <a:t>TO</a:t>
            </a:r>
            <a:r>
              <a:rPr lang="en-US" sz="1200" dirty="0" smtClean="0"/>
              <a:t>:		All Chapter Presidents</a:t>
            </a:r>
          </a:p>
          <a:p>
            <a:r>
              <a:rPr lang="en-US" sz="1200" dirty="0" smtClean="0"/>
              <a:t> </a:t>
            </a:r>
            <a:r>
              <a:rPr lang="en-US" sz="1200" dirty="0" smtClean="0"/>
              <a:t>FROM</a:t>
            </a:r>
            <a:r>
              <a:rPr lang="en-US" sz="1200" dirty="0" smtClean="0"/>
              <a:t>:	Joycelyne Williams, National President</a:t>
            </a:r>
          </a:p>
          <a:p>
            <a:r>
              <a:rPr lang="en-US" sz="1200" dirty="0" smtClean="0"/>
              <a:t> </a:t>
            </a:r>
            <a:r>
              <a:rPr lang="en-US" sz="1200" dirty="0" smtClean="0"/>
              <a:t>DATE</a:t>
            </a:r>
            <a:r>
              <a:rPr lang="en-US" sz="1200" dirty="0" smtClean="0"/>
              <a:t>:		May 1, 2009</a:t>
            </a:r>
          </a:p>
          <a:p>
            <a:r>
              <a:rPr lang="en-US" sz="1200" dirty="0" smtClean="0"/>
              <a:t> </a:t>
            </a:r>
            <a:r>
              <a:rPr lang="en-US" sz="1200" dirty="0" smtClean="0"/>
              <a:t>RE</a:t>
            </a:r>
            <a:r>
              <a:rPr lang="en-US" sz="1200" dirty="0" smtClean="0"/>
              <a:t>:		DELEGATE/PROXY CERTIFICATES</a:t>
            </a:r>
          </a:p>
          <a:p>
            <a:r>
              <a:rPr lang="en-US" sz="1200" dirty="0" smtClean="0"/>
              <a:t> </a:t>
            </a:r>
          </a:p>
          <a:p>
            <a:r>
              <a:rPr lang="en-US" sz="1200" dirty="0" smtClean="0"/>
              <a:t>Under the National AIM-IRS Bylaws, the official business of AIM-IRS will be conducted at the Annual Business Meeting.  The purpose of holding an annual meeting is to ratify actions taken by the National Executive Committee and National Board of Directors during the past year and to determine the National direction and scope of programs for the coming year.</a:t>
            </a:r>
          </a:p>
          <a:p>
            <a:r>
              <a:rPr lang="en-US" sz="1200" dirty="0" smtClean="0"/>
              <a:t> </a:t>
            </a:r>
          </a:p>
          <a:p>
            <a:r>
              <a:rPr lang="en-US" sz="1200" dirty="0" smtClean="0"/>
              <a:t>This year’s business meeting will be held on </a:t>
            </a:r>
            <a:r>
              <a:rPr lang="en-US" sz="1200" b="1" dirty="0" smtClean="0"/>
              <a:t>Tuesday, August 4, 2009 at Crown Plaza Hotel &amp; Resorts, 5700 28</a:t>
            </a:r>
            <a:r>
              <a:rPr lang="en-US" sz="1200" b="1" baseline="30000" dirty="0" smtClean="0"/>
              <a:t>th</a:t>
            </a:r>
            <a:r>
              <a:rPr lang="en-US" sz="1200" b="1" dirty="0" smtClean="0"/>
              <a:t> Street S. E., Grand Rapid, Michigan 49546.  </a:t>
            </a:r>
            <a:r>
              <a:rPr lang="en-US" sz="1200" b="1" i="1" dirty="0" smtClean="0"/>
              <a:t>All AIM-IRS Chapter members are welcome to attend the business meeting; however, only certified delegates/proxies will cast votes.  Entrance to the business meeting will be based upon the certified list of delegates provided by the National Executive Secretary.</a:t>
            </a:r>
            <a:endParaRPr lang="en-US" sz="1200" dirty="0" smtClean="0"/>
          </a:p>
          <a:p>
            <a:r>
              <a:rPr lang="en-US" sz="1200" dirty="0" smtClean="0"/>
              <a:t> </a:t>
            </a:r>
          </a:p>
          <a:p>
            <a:r>
              <a:rPr lang="en-US" sz="1200" dirty="0" smtClean="0"/>
              <a:t>Your Chapter is hereby requested to identify two delegates and two alternates for the purpose of voting at the ABMTS.  Please use </a:t>
            </a:r>
            <a:r>
              <a:rPr lang="en-US" sz="1200" b="1" dirty="0" smtClean="0"/>
              <a:t>Certificate A</a:t>
            </a:r>
            <a:r>
              <a:rPr lang="en-US" sz="1200" dirty="0" smtClean="0"/>
              <a:t> when identifying your delegates/alternatives.  In accordance with the National bylaws, Chapters may also cast votes by</a:t>
            </a:r>
            <a:r>
              <a:rPr lang="en-US" sz="1200" u="sng" dirty="0" smtClean="0"/>
              <a:t> proxy</a:t>
            </a:r>
            <a:r>
              <a:rPr lang="en-US" sz="1200" dirty="0" smtClean="0"/>
              <a:t>.  I strongly encourage you utilize a proxy in conjunction with your delegates/alternates.  Please identify your proxy by using </a:t>
            </a:r>
            <a:r>
              <a:rPr lang="en-US" sz="1200" b="1" dirty="0" smtClean="0"/>
              <a:t>Certificate B</a:t>
            </a:r>
            <a:r>
              <a:rPr lang="en-US" sz="1200" dirty="0" smtClean="0"/>
              <a:t>. </a:t>
            </a:r>
          </a:p>
          <a:p>
            <a:r>
              <a:rPr lang="en-US" sz="1200" dirty="0" smtClean="0"/>
              <a:t> </a:t>
            </a:r>
          </a:p>
          <a:p>
            <a:r>
              <a:rPr lang="en-US" sz="1200" dirty="0" smtClean="0"/>
              <a:t>To acknowledge that your Chapter is in good standing, the Regional Vice-President for your Region must sign and date your certification in order for it to be valid. The Regional Vice-President will forward the completed certificate to the National Corresponding Secretary by the postmarked date of </a:t>
            </a:r>
            <a:r>
              <a:rPr lang="en-US" sz="1200" b="1" dirty="0" smtClean="0"/>
              <a:t>June 30, 2009</a:t>
            </a:r>
            <a:r>
              <a:rPr lang="en-US" sz="1200" dirty="0" smtClean="0"/>
              <a:t>.   Delegate certificates received after the postmarked date will be subject to the credentialing verification process; however, the final decision to accept or reject late credentials will be made by the entire voting body.</a:t>
            </a:r>
          </a:p>
          <a:p>
            <a:r>
              <a:rPr lang="en-US" sz="1200" dirty="0" smtClean="0"/>
              <a:t> </a:t>
            </a:r>
          </a:p>
          <a:p>
            <a:r>
              <a:rPr lang="en-US" sz="1200" dirty="0" smtClean="0"/>
              <a:t>The Annual Business Meeting will begin </a:t>
            </a:r>
            <a:r>
              <a:rPr lang="en-US" sz="1200" b="1" dirty="0" smtClean="0"/>
              <a:t>promptly at 9:00 a.m</a:t>
            </a:r>
            <a:r>
              <a:rPr lang="en-US" sz="1200" dirty="0" smtClean="0"/>
              <a:t>.  The credentialing process will begin at </a:t>
            </a:r>
            <a:r>
              <a:rPr lang="en-US" sz="1200" b="1" dirty="0" smtClean="0"/>
              <a:t>7:15 a.m.</a:t>
            </a:r>
            <a:r>
              <a:rPr lang="en-US" sz="1200" dirty="0" smtClean="0"/>
              <a:t> and will conclude at </a:t>
            </a:r>
            <a:r>
              <a:rPr lang="en-US" sz="1200" b="1" dirty="0" smtClean="0"/>
              <a:t>8:30 sharp.   </a:t>
            </a:r>
            <a:endParaRPr lang="en-US" sz="1200" dirty="0" smtClean="0"/>
          </a:p>
          <a:p>
            <a:r>
              <a:rPr lang="en-US" sz="1200" b="1" dirty="0" smtClean="0"/>
              <a:t>Please ensure all delegates are present prior to this time.</a:t>
            </a:r>
            <a:endParaRPr lang="en-US" sz="1200" dirty="0" smtClean="0"/>
          </a:p>
          <a:p>
            <a:r>
              <a:rPr lang="en-US" sz="1200" b="1" dirty="0" smtClean="0"/>
              <a:t>JW</a:t>
            </a:r>
            <a:endParaRPr lang="en-US" sz="1200" dirty="0" smtClean="0"/>
          </a:p>
          <a:p>
            <a:r>
              <a:rPr lang="en-US" sz="1200" dirty="0" smtClean="0"/>
              <a:t>Cc</a:t>
            </a:r>
            <a:r>
              <a:rPr lang="en-US" sz="1200" dirty="0" smtClean="0"/>
              <a:t>:  Marilyn Toney, National Correspondence</a:t>
            </a:r>
          </a:p>
          <a:p>
            <a:r>
              <a:rPr lang="en-US" sz="1200" dirty="0" smtClean="0"/>
              <a:t>        Nesbit Parker, National Senior Vice-President</a:t>
            </a:r>
            <a:endParaRPr lang="en-US" sz="1200" dirty="0"/>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dirty="0" smtClean="0"/>
              <a:t>Office of Corresponding Secretary</a:t>
            </a:r>
            <a:endParaRPr lang="en-US" dirty="0"/>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21</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143000" y="457200"/>
            <a:ext cx="7391400" cy="5693866"/>
          </a:xfrm>
          <a:prstGeom prst="rect">
            <a:avLst/>
          </a:prstGeom>
          <a:noFill/>
        </p:spPr>
        <p:txBody>
          <a:bodyPr wrap="square" rtlCol="0">
            <a:spAutoFit/>
          </a:bodyPr>
          <a:lstStyle/>
          <a:p>
            <a:pPr algn="ctr"/>
            <a:r>
              <a:rPr lang="en-US" sz="1600" b="1" dirty="0" smtClean="0"/>
              <a:t>TRAVEL </a:t>
            </a:r>
            <a:r>
              <a:rPr lang="en-US" sz="1600" b="1" dirty="0" smtClean="0"/>
              <a:t>GUIDELINES</a:t>
            </a:r>
            <a:endParaRPr lang="en-US" sz="1600" dirty="0" smtClean="0"/>
          </a:p>
          <a:p>
            <a:r>
              <a:rPr lang="en-US" sz="1200" b="1" dirty="0" smtClean="0"/>
              <a:t> </a:t>
            </a:r>
            <a:endParaRPr lang="en-US" sz="1200" dirty="0" smtClean="0"/>
          </a:p>
          <a:p>
            <a:r>
              <a:rPr lang="en-US" sz="1400" dirty="0" smtClean="0"/>
              <a:t>The National Corresponding Secretary is responsible for the travel arrangement of the National Board and Administrative Staff members.  Each National Board member and Administrative Staff will complete airline reservation form (exhibit 1) at least 60 days prior to the meeting/event. The National Correspondence Secretary will accommodate your request of the most economical air travel cost plus $50.  Any request that exceeds the $50.00 allowable amount will be incurred by the traveler.  The preferable search engine is Expedia.com.</a:t>
            </a:r>
          </a:p>
          <a:p>
            <a:r>
              <a:rPr lang="en-US" sz="1400" dirty="0" smtClean="0"/>
              <a:t> </a:t>
            </a:r>
          </a:p>
          <a:p>
            <a:r>
              <a:rPr lang="en-US" sz="1400" dirty="0" smtClean="0"/>
              <a:t>A change may occur to the purchased ticket. However, an expense of $100.00 for the change, $30.00 processing fee and the difference between the original purchased ticket and desired ticket will be incurred by the traveler.  The board will pay for one </a:t>
            </a:r>
            <a:r>
              <a:rPr lang="en-US" sz="1400" b="1" dirty="0" smtClean="0"/>
              <a:t>required</a:t>
            </a:r>
            <a:r>
              <a:rPr lang="en-US" sz="1400" dirty="0" smtClean="0"/>
              <a:t> baggage fee each way on a roundtrip travel.</a:t>
            </a:r>
          </a:p>
          <a:p>
            <a:r>
              <a:rPr lang="en-US" sz="1400" dirty="0" smtClean="0"/>
              <a:t> </a:t>
            </a:r>
          </a:p>
          <a:p>
            <a:r>
              <a:rPr lang="en-US" sz="1400" dirty="0" smtClean="0"/>
              <a:t>The National Board realized emergencies may occur and agreed to purchase the $50.00 insurance for each ticket.  Each emergency will handle on case by case bases by the National Senior Vice President.</a:t>
            </a:r>
          </a:p>
          <a:p>
            <a:r>
              <a:rPr lang="en-US" sz="1400" dirty="0" smtClean="0"/>
              <a:t> </a:t>
            </a:r>
          </a:p>
          <a:p>
            <a:r>
              <a:rPr lang="en-US" sz="1400" dirty="0" smtClean="0"/>
              <a:t>Some may choose to drive instead of flying.  If this mode of transportation is chosen, you will be reimbursed for the total miles driven at the government mileage rate or the amount of the airline ticket whichever is less. </a:t>
            </a:r>
          </a:p>
          <a:p>
            <a:r>
              <a:rPr lang="en-US" sz="1400" dirty="0" smtClean="0"/>
              <a:t> </a:t>
            </a:r>
          </a:p>
          <a:p>
            <a:r>
              <a:rPr lang="en-US" sz="1400" dirty="0" smtClean="0"/>
              <a:t>A confirmation itinerary will be emailed and/or telephoned at least twenty four days prior to travel. </a:t>
            </a:r>
          </a:p>
          <a:p>
            <a:r>
              <a:rPr lang="en-US" sz="1400" dirty="0" smtClean="0"/>
              <a:t> </a:t>
            </a:r>
          </a:p>
          <a:p>
            <a:r>
              <a:rPr lang="en-US" sz="1400" dirty="0" smtClean="0"/>
              <a:t>Please call the National Corresponding Secretary at Marilyn Toney (205)786-7268(H) or (205) 520-1857(c) (205) 912-5195(w) or email at mtoney@bham.rr.com </a:t>
            </a:r>
            <a:endParaRPr lang="en-US" sz="1400" dirty="0"/>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dirty="0" smtClean="0"/>
              <a:t>Office of Corresponding Secretary</a:t>
            </a:r>
            <a:endParaRPr lang="en-US" dirty="0"/>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22</a:t>
            </a:fld>
            <a:endParaRPr lang="en-US"/>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Object 12"/>
          <p:cNvGraphicFramePr>
            <a:graphicFrameLocks noChangeAspect="1"/>
          </p:cNvGraphicFramePr>
          <p:nvPr/>
        </p:nvGraphicFramePr>
        <p:xfrm>
          <a:off x="1981200" y="685800"/>
          <a:ext cx="6162675" cy="5162550"/>
        </p:xfrm>
        <a:graphic>
          <a:graphicData uri="http://schemas.openxmlformats.org/presentationml/2006/ole">
            <p:oleObj spid="_x0000_s1028" name="Worksheet" r:id="rId3" imgW="6162750" imgH="5162640" progId="Excel.Sheet.12">
              <p:embed/>
            </p:oleObj>
          </a:graphicData>
        </a:graphic>
      </p:graphicFrame>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Article X – Annual Business Meeting and Training Seminar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3</a:t>
            </a:fld>
            <a:endParaRPr lang="en-US"/>
          </a:p>
        </p:txBody>
      </p:sp>
      <p:sp>
        <p:nvSpPr>
          <p:cNvPr id="9" name="TextBox 8"/>
          <p:cNvSpPr txBox="1"/>
          <p:nvPr/>
        </p:nvSpPr>
        <p:spPr>
          <a:xfrm>
            <a:off x="609600" y="1219201"/>
            <a:ext cx="7772400" cy="5262980"/>
          </a:xfrm>
          <a:prstGeom prst="rect">
            <a:avLst/>
          </a:prstGeom>
          <a:noFill/>
        </p:spPr>
        <p:txBody>
          <a:bodyPr wrap="square" rtlCol="0">
            <a:spAutoFit/>
          </a:bodyPr>
          <a:lstStyle/>
          <a:p>
            <a:r>
              <a:rPr lang="en-US" sz="2400" dirty="0" smtClean="0"/>
              <a:t>Sec.     (1)	</a:t>
            </a:r>
            <a:r>
              <a:rPr lang="en-US" sz="2400" u="sng" dirty="0" smtClean="0"/>
              <a:t>DELEGATES:</a:t>
            </a:r>
            <a:r>
              <a:rPr lang="en-US" sz="2400" dirty="0" smtClean="0"/>
              <a:t> Each affiliated chapter in good standing with The National Association for the Improvement of Minorities in the Internal Revenue Service, Inc. at the time of the Annual Business Meeting shall be entitled to two (2) voting delegates.  Any affiliated chapter may, at the time of selecting its delegates, choose for each delegate one (1) alternate. Said alternate can vote in the absence of either delegate one (1) or delegate two (2). The stipulation remains that no one person can have more than two votes.  All delegates and alternates must be active members in good standing with the chapters they represent.  Any member of any affiliated chapter may attend the Annual Business and Training Seminar Meeting.  </a:t>
            </a:r>
            <a:r>
              <a:rPr lang="en-US" sz="2400" b="1" dirty="0" smtClean="0"/>
              <a:t>(Amended 8/2005)</a:t>
            </a:r>
            <a:endParaRPr lang="en-US" sz="2400" dirty="0" smtClean="0"/>
          </a:p>
          <a:p>
            <a:endParaRPr lang="en-US" dirty="0"/>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Article X – Annual Business Meeting and Training Seminar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4</a:t>
            </a:fld>
            <a:endParaRPr lang="en-US"/>
          </a:p>
        </p:txBody>
      </p:sp>
      <p:sp>
        <p:nvSpPr>
          <p:cNvPr id="9" name="TextBox 8"/>
          <p:cNvSpPr txBox="1"/>
          <p:nvPr/>
        </p:nvSpPr>
        <p:spPr>
          <a:xfrm>
            <a:off x="609600" y="1219201"/>
            <a:ext cx="7772400" cy="4154984"/>
          </a:xfrm>
          <a:prstGeom prst="rect">
            <a:avLst/>
          </a:prstGeom>
          <a:noFill/>
        </p:spPr>
        <p:txBody>
          <a:bodyPr wrap="square" rtlCol="0">
            <a:spAutoFit/>
          </a:bodyPr>
          <a:lstStyle/>
          <a:p>
            <a:r>
              <a:rPr lang="en-US" sz="2400" dirty="0" smtClean="0"/>
              <a:t>Sec.     (2) </a:t>
            </a:r>
            <a:r>
              <a:rPr lang="en-US" sz="2400" b="1" dirty="0" smtClean="0"/>
              <a:t>(a)</a:t>
            </a:r>
            <a:r>
              <a:rPr lang="en-US" sz="2400" dirty="0" smtClean="0"/>
              <a:t>	 </a:t>
            </a:r>
            <a:r>
              <a:rPr lang="en-US" sz="2400" u="sng" dirty="0" smtClean="0"/>
              <a:t>PROXIES</a:t>
            </a:r>
            <a:r>
              <a:rPr lang="en-US" sz="2400" dirty="0" smtClean="0"/>
              <a:t>: Any chapter</a:t>
            </a:r>
            <a:r>
              <a:rPr lang="en-US" sz="2400" b="1" dirty="0" smtClean="0"/>
              <a:t> </a:t>
            </a:r>
            <a:r>
              <a:rPr lang="en-US" sz="2400" dirty="0" smtClean="0"/>
              <a:t>not represented during the Annual Business Meeting by a delegate or alternate from its own membership, may designate as its proxy any qualified active member from within its’ chapter or any other affiliate chapter from within the region said chapter is geographically aligned</a:t>
            </a:r>
            <a:r>
              <a:rPr lang="en-US" sz="2400" b="1" dirty="0" smtClean="0"/>
              <a:t>. </a:t>
            </a:r>
            <a:r>
              <a:rPr lang="en-US" sz="2400" dirty="0" smtClean="0"/>
              <a:t> Upon presentation of proper credentials, such proxy shall have the right to vote in place of the non-attending delegates represented in addition to any other rights to vote which such proxy may have authority. </a:t>
            </a:r>
            <a:r>
              <a:rPr lang="en-US" sz="2400" b="1" dirty="0" smtClean="0"/>
              <a:t>(Amended 8/2005)</a:t>
            </a:r>
            <a:endParaRPr lang="en-US" sz="2400" dirty="0" smtClean="0"/>
          </a:p>
          <a:p>
            <a:endParaRPr lang="en-US" dirty="0"/>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Article X – Annual Business Meeting and Training Seminar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5</a:t>
            </a:fld>
            <a:endParaRPr lang="en-US"/>
          </a:p>
        </p:txBody>
      </p:sp>
      <p:sp>
        <p:nvSpPr>
          <p:cNvPr id="9" name="TextBox 8"/>
          <p:cNvSpPr txBox="1"/>
          <p:nvPr/>
        </p:nvSpPr>
        <p:spPr>
          <a:xfrm>
            <a:off x="609600" y="1219200"/>
            <a:ext cx="7772400" cy="3116238"/>
          </a:xfrm>
          <a:prstGeom prst="rect">
            <a:avLst/>
          </a:prstGeom>
          <a:noFill/>
        </p:spPr>
        <p:txBody>
          <a:bodyPr wrap="square" rtlCol="0">
            <a:spAutoFit/>
          </a:bodyPr>
          <a:lstStyle/>
          <a:p>
            <a:r>
              <a:rPr lang="en-US" sz="2400" dirty="0" smtClean="0"/>
              <a:t>Sec.     (2) </a:t>
            </a:r>
            <a:r>
              <a:rPr lang="en-US" sz="2400" b="1" dirty="0" smtClean="0"/>
              <a:t>(b)	 </a:t>
            </a:r>
            <a:r>
              <a:rPr lang="en-US" sz="2400" dirty="0" smtClean="0"/>
              <a:t>Any Past National President and Past National Senior Vice-President, not represented during the Annual Business Meeting may designate as its proxy any active member in good standing of the Past National President’s Advisory Committee.  Upon presentation of proper credentials, such proxy shall have the right to vote in place of the non attending Past National President or Past National Senior Vice-President.</a:t>
            </a:r>
            <a:r>
              <a:rPr lang="en-US" sz="2400" b="1" dirty="0" smtClean="0"/>
              <a:t>  (Added 8/2005)</a:t>
            </a:r>
            <a:endParaRPr lang="en-US" dirty="0"/>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Article X – Annual Business Meeting and Training Seminar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smtClean="0"/>
              <a:t>August 08, 2009</a:t>
            </a:r>
            <a:endParaRPr lang="en-US"/>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6</a:t>
            </a:fld>
            <a:endParaRPr lang="en-US"/>
          </a:p>
        </p:txBody>
      </p:sp>
      <p:sp>
        <p:nvSpPr>
          <p:cNvPr id="9" name="TextBox 8"/>
          <p:cNvSpPr txBox="1"/>
          <p:nvPr/>
        </p:nvSpPr>
        <p:spPr>
          <a:xfrm>
            <a:off x="609600" y="1219204"/>
            <a:ext cx="7772400" cy="4893647"/>
          </a:xfrm>
          <a:prstGeom prst="rect">
            <a:avLst/>
          </a:prstGeom>
          <a:noFill/>
        </p:spPr>
        <p:txBody>
          <a:bodyPr wrap="square" rtlCol="0">
            <a:spAutoFit/>
          </a:bodyPr>
          <a:lstStyle/>
          <a:p>
            <a:r>
              <a:rPr lang="en-US" sz="2200" dirty="0" smtClean="0"/>
              <a:t>Sec.     (3)	</a:t>
            </a:r>
            <a:r>
              <a:rPr lang="en-US" sz="2200" u="sng" dirty="0" smtClean="0"/>
              <a:t>CREDENTIALS:</a:t>
            </a:r>
            <a:r>
              <a:rPr lang="en-US" sz="2200" dirty="0" smtClean="0"/>
              <a:t> The authority of each delegate and alternate shall be evidenced by a certificate signed by the President and Chairperson of the local chapter.  The authority of a proxy shall be evidenced by a certificate signed by the President and Chairperson of the local chapter whose non-attending delegate is represented by proxy.  All certificates must be presented to the Credentials Committee at the Annual Business Meeting to entitle delegates, alternates and proxies to participate in the business of the meeting.  All certificates shall be on forms furnished by the National Board of Directors.  Should the Credentials Committee report adversely on any certificate, the person named therein shall have the right to appeal to the delegates.  The majority decision of the delegates shall be final, with those votes involved in the question not being exercised.</a:t>
            </a:r>
            <a:endParaRPr lang="en-US" sz="2200" dirty="0"/>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Article X – Annual Business Meeting and Training Seminar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7</a:t>
            </a:fld>
            <a:endParaRPr lang="en-US"/>
          </a:p>
        </p:txBody>
      </p:sp>
      <p:sp>
        <p:nvSpPr>
          <p:cNvPr id="9" name="TextBox 8"/>
          <p:cNvSpPr txBox="1"/>
          <p:nvPr/>
        </p:nvSpPr>
        <p:spPr>
          <a:xfrm>
            <a:off x="609600" y="1219204"/>
            <a:ext cx="7772400" cy="4524315"/>
          </a:xfrm>
          <a:prstGeom prst="rect">
            <a:avLst/>
          </a:prstGeom>
          <a:noFill/>
        </p:spPr>
        <p:txBody>
          <a:bodyPr wrap="square" rtlCol="0">
            <a:spAutoFit/>
          </a:bodyPr>
          <a:lstStyle/>
          <a:p>
            <a:r>
              <a:rPr lang="en-US" sz="2400" dirty="0" smtClean="0"/>
              <a:t>Sec.     (4)	</a:t>
            </a:r>
            <a:r>
              <a:rPr lang="en-US" sz="2400" u="sng" dirty="0" smtClean="0"/>
              <a:t>DELEGATES AT LARGE:</a:t>
            </a:r>
            <a:r>
              <a:rPr lang="en-US" sz="2400" dirty="0" smtClean="0"/>
              <a:t> In addition to delegates from chapters, the AIM-IRS President and Chairperson, the Senior Vice-President, all National Board Vice Presidents, National Board Regional Representatives, all Past Senior Vice-Presidents and all Past Presidents shall be delegates at large and shall be entitled to one vote at any meeting at which they are present and conference delegate voting is called for.  The authority of each delegate at  large shall be evidenced by a credential certificate on a form approved by the National Board Executive Committee and furnished and signed by the President and Chairperson of the National Board his/her designee.</a:t>
            </a:r>
            <a:endParaRPr lang="en-US" sz="2400" dirty="0"/>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Credentialing Process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8</a:t>
            </a:fld>
            <a:endParaRPr lang="en-US"/>
          </a:p>
        </p:txBody>
      </p:sp>
      <p:sp>
        <p:nvSpPr>
          <p:cNvPr id="9" name="TextBox 8"/>
          <p:cNvSpPr txBox="1"/>
          <p:nvPr/>
        </p:nvSpPr>
        <p:spPr>
          <a:xfrm>
            <a:off x="609600" y="990601"/>
            <a:ext cx="7772400" cy="5355312"/>
          </a:xfrm>
          <a:prstGeom prst="rect">
            <a:avLst/>
          </a:prstGeom>
          <a:noFill/>
        </p:spPr>
        <p:txBody>
          <a:bodyPr wrap="square" rtlCol="0">
            <a:spAutoFit/>
          </a:bodyPr>
          <a:lstStyle/>
          <a:p>
            <a:pPr marL="514350" lvl="0" indent="-514350">
              <a:buFont typeface="+mj-lt"/>
              <a:buAutoNum type="romanUcPeriod"/>
            </a:pPr>
            <a:r>
              <a:rPr lang="en-US" sz="2400" dirty="0" smtClean="0"/>
              <a:t>National Spring Board Meeting</a:t>
            </a:r>
          </a:p>
          <a:p>
            <a:pPr marL="914400" lvl="1" indent="-457200">
              <a:spcBef>
                <a:spcPts val="1200"/>
              </a:spcBef>
              <a:buFont typeface="+mj-lt"/>
              <a:buAutoNum type="arabicPeriod"/>
            </a:pPr>
            <a:r>
              <a:rPr lang="en-US" sz="2400" dirty="0" smtClean="0"/>
              <a:t> Credential packages will be provided to each Regional Vice-President.  The package consist of :</a:t>
            </a:r>
          </a:p>
          <a:p>
            <a:pPr marL="1371600" lvl="2" indent="-457200">
              <a:spcBef>
                <a:spcPts val="1200"/>
              </a:spcBef>
              <a:buFont typeface="Arial" pitchFamily="34" charset="0"/>
              <a:buChar char="•"/>
            </a:pPr>
            <a:r>
              <a:rPr lang="en-US" sz="2400" dirty="0" smtClean="0"/>
              <a:t>Delegate Certificate, Exhibit 1</a:t>
            </a:r>
          </a:p>
          <a:p>
            <a:pPr marL="1371600" lvl="2" indent="-457200">
              <a:spcBef>
                <a:spcPts val="1200"/>
              </a:spcBef>
              <a:buFont typeface="Arial" pitchFamily="34" charset="0"/>
              <a:buChar char="•"/>
            </a:pPr>
            <a:r>
              <a:rPr lang="en-US" sz="2400" dirty="0" smtClean="0"/>
              <a:t>Delegate At-Large Certificate, Exhibit 2</a:t>
            </a:r>
          </a:p>
          <a:p>
            <a:pPr marL="1371600" lvl="2" indent="-457200">
              <a:spcBef>
                <a:spcPts val="1200"/>
              </a:spcBef>
              <a:buFont typeface="Arial" pitchFamily="34" charset="0"/>
              <a:buChar char="•"/>
            </a:pPr>
            <a:r>
              <a:rPr lang="en-US" sz="2400" dirty="0" smtClean="0"/>
              <a:t>Memo from the National President for the Delegates (Chapter Presidents) and Delegates At- Large, Exhibit 3 and Exhibit 4</a:t>
            </a:r>
          </a:p>
          <a:p>
            <a:pPr marL="914400" lvl="1" indent="-457200">
              <a:spcBef>
                <a:spcPts val="1200"/>
              </a:spcBef>
              <a:buFont typeface="+mj-lt"/>
              <a:buAutoNum type="arabicPeriod"/>
            </a:pPr>
            <a:r>
              <a:rPr lang="en-US" sz="2400" dirty="0" smtClean="0"/>
              <a:t>Regional Vice-President absent from the Spring Board Meeting packages will be mailed with telephone calls to follow-up as to receipt and questions.</a:t>
            </a:r>
            <a:r>
              <a:rPr lang="en-US" sz="1600" dirty="0" smtClean="0"/>
              <a:t> </a:t>
            </a:r>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Credentialing Process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ate Placeholder 5"/>
          <p:cNvSpPr>
            <a:spLocks noGrp="1"/>
          </p:cNvSpPr>
          <p:nvPr>
            <p:ph type="dt" sz="half" idx="10"/>
          </p:nvPr>
        </p:nvSpPr>
        <p:spPr/>
        <p:txBody>
          <a:bodyPr/>
          <a:lstStyle/>
          <a:p>
            <a:r>
              <a:rPr lang="en-US" dirty="0" smtClean="0"/>
              <a:t>August 08, 2009</a:t>
            </a:r>
            <a:endParaRPr lang="en-US" dirty="0"/>
          </a:p>
        </p:txBody>
      </p:sp>
      <p:sp>
        <p:nvSpPr>
          <p:cNvPr id="5" name="Footer Placeholder 4"/>
          <p:cNvSpPr>
            <a:spLocks noGrp="1"/>
          </p:cNvSpPr>
          <p:nvPr>
            <p:ph type="ftr" sz="quarter" idx="11"/>
          </p:nvPr>
        </p:nvSpPr>
        <p:spPr/>
        <p:txBody>
          <a:bodyPr/>
          <a:lstStyle/>
          <a:p>
            <a:r>
              <a:rPr lang="en-US" smtClean="0"/>
              <a:t>Office of Corresponding Secretary</a:t>
            </a:r>
            <a:endParaRPr lang="en-US"/>
          </a:p>
        </p:txBody>
      </p:sp>
      <p:sp>
        <p:nvSpPr>
          <p:cNvPr id="4" name="Slide Number Placeholder 3"/>
          <p:cNvSpPr>
            <a:spLocks noGrp="1"/>
          </p:cNvSpPr>
          <p:nvPr>
            <p:ph type="sldNum" sz="quarter" idx="12"/>
          </p:nvPr>
        </p:nvSpPr>
        <p:spPr/>
        <p:txBody>
          <a:bodyPr>
            <a:normAutofit/>
          </a:bodyPr>
          <a:lstStyle/>
          <a:p>
            <a:fld id="{39A11F88-0FDF-CE45-8359-D3C478197267}" type="slidenum">
              <a:rPr lang="en-US" smtClean="0"/>
              <a:pPr/>
              <a:t>9</a:t>
            </a:fld>
            <a:endParaRPr lang="en-US"/>
          </a:p>
        </p:txBody>
      </p:sp>
      <p:sp>
        <p:nvSpPr>
          <p:cNvPr id="9" name="TextBox 8"/>
          <p:cNvSpPr txBox="1"/>
          <p:nvPr/>
        </p:nvSpPr>
        <p:spPr>
          <a:xfrm>
            <a:off x="609600" y="990605"/>
            <a:ext cx="7772400" cy="5262979"/>
          </a:xfrm>
          <a:prstGeom prst="rect">
            <a:avLst/>
          </a:prstGeom>
          <a:noFill/>
        </p:spPr>
        <p:txBody>
          <a:bodyPr wrap="square" rtlCol="0">
            <a:spAutoFit/>
          </a:bodyPr>
          <a:lstStyle/>
          <a:p>
            <a:pPr marL="457200" lvl="0" indent="-457200">
              <a:buFont typeface="+mj-lt"/>
              <a:buAutoNum type="arabicPeriod" startAt="3"/>
            </a:pPr>
            <a:r>
              <a:rPr lang="en-US" sz="2400" dirty="0" smtClean="0"/>
              <a:t>The Delegate Certificate-At-Large must be received by the National President 45 days prior to the meeting date.</a:t>
            </a:r>
          </a:p>
          <a:p>
            <a:pPr marL="457200" indent="-457200">
              <a:buFont typeface="+mj-lt"/>
              <a:buAutoNum type="arabicPeriod" startAt="3"/>
            </a:pPr>
            <a:endParaRPr lang="en-US" sz="2400" dirty="0" smtClean="0"/>
          </a:p>
          <a:p>
            <a:pPr marL="457200" lvl="0" indent="-457200">
              <a:buFont typeface="+mj-lt"/>
              <a:buAutoNum type="arabicPeriod" startAt="3"/>
            </a:pPr>
            <a:r>
              <a:rPr lang="en-US" sz="2400" dirty="0" smtClean="0"/>
              <a:t>The Delegate Certificates must be received by the Regional Vice-President 45 days prior to the meeting date.</a:t>
            </a:r>
          </a:p>
          <a:p>
            <a:pPr marL="457200" indent="-457200">
              <a:buFont typeface="+mj-lt"/>
              <a:buAutoNum type="arabicPeriod" startAt="3"/>
            </a:pPr>
            <a:endParaRPr lang="en-US" sz="2400" dirty="0" smtClean="0"/>
          </a:p>
          <a:p>
            <a:pPr marL="457200" lvl="0" indent="-457200">
              <a:buFont typeface="+mj-lt"/>
              <a:buAutoNum type="arabicPeriod" startAt="3"/>
            </a:pPr>
            <a:r>
              <a:rPr lang="en-US" sz="2400" dirty="0" smtClean="0"/>
              <a:t>The National President and Regional Vice-Presidents will mail signed certificates at least 30 days prior to the meeting date to the NCS.</a:t>
            </a:r>
          </a:p>
          <a:p>
            <a:pPr marL="457200" indent="-457200">
              <a:buFont typeface="+mj-lt"/>
              <a:buAutoNum type="arabicPeriod" startAt="3"/>
            </a:pPr>
            <a:endParaRPr lang="en-US" sz="2400" dirty="0" smtClean="0"/>
          </a:p>
          <a:p>
            <a:pPr marL="457200" lvl="0" indent="-457200">
              <a:buFont typeface="+mj-lt"/>
              <a:buAutoNum type="arabicPeriod" startAt="3"/>
            </a:pPr>
            <a:r>
              <a:rPr lang="en-US" sz="2400" dirty="0" smtClean="0"/>
              <a:t>NCS will issue confirmation letters two (2) weeks prior to meeting date.</a:t>
            </a:r>
            <a:endParaRPr lang="en-US" sz="2400" dirty="0"/>
          </a:p>
        </p:txBody>
      </p:sp>
      <p:sp>
        <p:nvSpPr>
          <p:cNvPr id="10" name="Rectangle 9"/>
          <p:cNvSpPr/>
          <p:nvPr/>
        </p:nvSpPr>
        <p:spPr>
          <a:xfrm>
            <a:off x="152400" y="168275"/>
            <a:ext cx="8839200" cy="6553200"/>
          </a:xfrm>
          <a:prstGeom prst="rect">
            <a:avLst/>
          </a:prstGeom>
          <a:noFill/>
          <a:ln w="6350">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Air</Template>
  <TotalTime>2262</TotalTime>
  <Words>614</Words>
  <Application>Microsoft Office PowerPoint</Application>
  <PresentationFormat>On-screen Show (4:3)</PresentationFormat>
  <Paragraphs>378</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Air</vt:lpstr>
      <vt:lpstr>Microsoft Office Excel Worksheet</vt:lpstr>
      <vt:lpstr>AIM-IRS 40TH ANNUAL BUSINESS MEETING &amp; TRAINING SEMINAR</vt:lpstr>
      <vt:lpstr>Office of Corresponding Secretary</vt:lpstr>
      <vt:lpstr>Article X – Annual Business Meeting and Training Seminar</vt:lpstr>
      <vt:lpstr>Article X – Annual Business Meeting and Training Seminar</vt:lpstr>
      <vt:lpstr>Article X – Annual Business Meeting and Training Seminar</vt:lpstr>
      <vt:lpstr>Article X – Annual Business Meeting and Training Seminar</vt:lpstr>
      <vt:lpstr>Article X – Annual Business Meeting and Training Seminar</vt:lpstr>
      <vt:lpstr>Credentialing Process</vt:lpstr>
      <vt:lpstr>Credentialing Process</vt:lpstr>
      <vt:lpstr>Credentialing Process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I AFFORD TO RETIRE?</dc:title>
  <dc:creator>James Daniels</dc:creator>
  <cp:lastModifiedBy>Eloise Thompson</cp:lastModifiedBy>
  <cp:revision>55</cp:revision>
  <cp:lastPrinted>2009-07-06T20:55:45Z</cp:lastPrinted>
  <dcterms:created xsi:type="dcterms:W3CDTF">2009-07-09T02:57:04Z</dcterms:created>
  <dcterms:modified xsi:type="dcterms:W3CDTF">2009-08-07T20:38:30Z</dcterms:modified>
</cp:coreProperties>
</file>